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tiff" ContentType="image/tiff"/>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7"/>
  </p:notesMasterIdLst>
  <p:handoutMasterIdLst>
    <p:handoutMasterId r:id="rId48"/>
  </p:handoutMasterIdLst>
  <p:sldIdLst>
    <p:sldId id="256" r:id="rId2"/>
    <p:sldId id="257" r:id="rId3"/>
    <p:sldId id="290" r:id="rId4"/>
    <p:sldId id="291" r:id="rId5"/>
    <p:sldId id="259" r:id="rId6"/>
    <p:sldId id="260" r:id="rId7"/>
    <p:sldId id="261" r:id="rId8"/>
    <p:sldId id="263" r:id="rId9"/>
    <p:sldId id="264" r:id="rId10"/>
    <p:sldId id="266" r:id="rId11"/>
    <p:sldId id="265" r:id="rId12"/>
    <p:sldId id="280" r:id="rId13"/>
    <p:sldId id="269" r:id="rId14"/>
    <p:sldId id="283" r:id="rId15"/>
    <p:sldId id="285" r:id="rId16"/>
    <p:sldId id="272" r:id="rId17"/>
    <p:sldId id="274" r:id="rId18"/>
    <p:sldId id="286" r:id="rId19"/>
    <p:sldId id="294" r:id="rId20"/>
    <p:sldId id="293" r:id="rId21"/>
    <p:sldId id="292" r:id="rId22"/>
    <p:sldId id="296" r:id="rId23"/>
    <p:sldId id="298" r:id="rId24"/>
    <p:sldId id="300" r:id="rId25"/>
    <p:sldId id="301" r:id="rId26"/>
    <p:sldId id="302" r:id="rId27"/>
    <p:sldId id="303" r:id="rId28"/>
    <p:sldId id="299" r:id="rId29"/>
    <p:sldId id="304" r:id="rId30"/>
    <p:sldId id="305" r:id="rId31"/>
    <p:sldId id="306" r:id="rId32"/>
    <p:sldId id="288" r:id="rId33"/>
    <p:sldId id="275" r:id="rId34"/>
    <p:sldId id="276" r:id="rId35"/>
    <p:sldId id="277" r:id="rId36"/>
    <p:sldId id="278" r:id="rId37"/>
    <p:sldId id="279" r:id="rId38"/>
    <p:sldId id="267" r:id="rId39"/>
    <p:sldId id="281" r:id="rId40"/>
    <p:sldId id="282" r:id="rId41"/>
    <p:sldId id="268" r:id="rId42"/>
    <p:sldId id="271" r:id="rId43"/>
    <p:sldId id="284" r:id="rId44"/>
    <p:sldId id="273" r:id="rId45"/>
    <p:sldId id="297" r:id="rId4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4" frameSlides="1"/>
  <p:clrMru>
    <a:srgbClr val="DA0617"/>
    <a:srgbClr val="DDDE68"/>
    <a:srgbClr val="F1F413"/>
    <a:srgbClr val="F060D0"/>
    <a:srgbClr val="0500F2"/>
    <a:srgbClr val="FE9E3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1477"/>
    <p:restoredTop sz="70113" autoAdjust="0"/>
  </p:normalViewPr>
  <p:slideViewPr>
    <p:cSldViewPr snapToGrid="0" snapToObjects="1">
      <p:cViewPr varScale="1">
        <p:scale>
          <a:sx n="72" d="100"/>
          <a:sy n="72" d="100"/>
        </p:scale>
        <p:origin x="1296" y="208"/>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handoutMaster" Target="handoutMasters/handout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278112F-BE42-0647-9DC6-ADFB8900215E}" type="datetimeFigureOut">
              <a:rPr lang="en-US" smtClean="0"/>
              <a:t>3/20/20</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D5971B9-FDDE-7540-9A2C-A91D99604814}" type="slidenum">
              <a:rPr lang="en-US" smtClean="0"/>
              <a:t>‹#›</a:t>
            </a:fld>
            <a:endParaRPr lang="en-US"/>
          </a:p>
        </p:txBody>
      </p:sp>
    </p:spTree>
    <p:extLst>
      <p:ext uri="{BB962C8B-B14F-4D97-AF65-F5344CB8AC3E}">
        <p14:creationId xmlns:p14="http://schemas.microsoft.com/office/powerpoint/2010/main" val="2414740754"/>
      </p:ext>
    </p:extLst>
  </p:cSld>
  <p:clrMap bg1="lt1" tx1="dk1" bg2="lt2" tx2="dk2" accent1="accent1" accent2="accent2" accent3="accent3" accent4="accent4" accent5="accent5" accent6="accent6" hlink="hlink" folHlink="folHlink"/>
</p:handoutMaster>
</file>

<file path=ppt/media/image1.jpeg>
</file>

<file path=ppt/media/image10.jpg>
</file>

<file path=ppt/media/image11.jp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tiff>
</file>

<file path=ppt/media/image22.tiff>
</file>

<file path=ppt/media/image23.tiff>
</file>

<file path=ppt/media/image24.tiff>
</file>

<file path=ppt/media/image3.jpeg>
</file>

<file path=ppt/media/image4.jpg>
</file>

<file path=ppt/media/image5.jpg>
</file>

<file path=ppt/media/image6.png>
</file>

<file path=ppt/media/image7.jpg>
</file>

<file path=ppt/media/image8.jpg>
</file>

<file path=ppt/media/image9.png>
</file>

<file path=ppt/media/media1.mp3>
</file>

<file path=ppt/media/media10.wav>
</file>

<file path=ppt/media/media11.wav>
</file>

<file path=ppt/media/media12.wav>
</file>

<file path=ppt/media/media13.wav>
</file>

<file path=ppt/media/media14.wav>
</file>

<file path=ppt/media/media15.wav>
</file>

<file path=ppt/media/media2.mp3>
</file>

<file path=ppt/media/media3.mp3>
</file>

<file path=ppt/media/media4.mp3>
</file>

<file path=ppt/media/media5.mp3>
</file>

<file path=ppt/media/media6.wav>
</file>

<file path=ppt/media/media7.wav>
</file>

<file path=ppt/media/media8.wav>
</file>

<file path=ppt/media/media9.wa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3B2461A-3B62-D34D-A196-EF889902C7DF}" type="datetimeFigureOut">
              <a:rPr lang="en-US" smtClean="0"/>
              <a:t>3/20/20</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8B26E90-491C-534D-A464-9A11D15BA5BB}" type="slidenum">
              <a:rPr lang="en-US" smtClean="0"/>
              <a:t>‹#›</a:t>
            </a:fld>
            <a:endParaRPr lang="en-US"/>
          </a:p>
        </p:txBody>
      </p:sp>
    </p:spTree>
    <p:extLst>
      <p:ext uri="{BB962C8B-B14F-4D97-AF65-F5344CB8AC3E}">
        <p14:creationId xmlns:p14="http://schemas.microsoft.com/office/powerpoint/2010/main" val="3116064737"/>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When you think of Tylenol, what do you think of? I think most people think of reducing fever, alleviating a headache, or helping to ease muscle pain. In my presentation today I will talk about another potential effect of Tylenol – that of blunting emotional responses to sounds. </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1</a:t>
            </a:fld>
            <a:endParaRPr lang="en-US"/>
          </a:p>
        </p:txBody>
      </p:sp>
    </p:spTree>
    <p:extLst>
      <p:ext uri="{BB962C8B-B14F-4D97-AF65-F5344CB8AC3E}">
        <p14:creationId xmlns:p14="http://schemas.microsoft.com/office/powerpoint/2010/main" val="2051279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study consisted of two blocks of trial: one for perceived emotion and one for induced emotion. These blocks were counterbalanced across participants. During the drug uptake period, participants completed a number of questionnaires</a:t>
            </a:r>
            <a:r>
              <a:rPr lang="en-US" sz="1200" kern="1200" baseline="0" dirty="0">
                <a:solidFill>
                  <a:schemeClr val="tx1"/>
                </a:solidFill>
                <a:effectLst/>
                <a:latin typeface="+mn-lt"/>
                <a:ea typeface="+mn-ea"/>
                <a:cs typeface="+mn-cs"/>
              </a:rPr>
              <a:t> relating to their musical experience, current mood, personality traits, socio-economic status, height and weight, other drugs they may have taken, and so on.</a:t>
            </a:r>
            <a:endParaRPr lang="en-US" sz="120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8B26E90-491C-534D-A464-9A11D15BA5BB}" type="slidenum">
              <a:rPr lang="en-US" smtClean="0"/>
              <a:t>10</a:t>
            </a:fld>
            <a:endParaRPr lang="en-US"/>
          </a:p>
        </p:txBody>
      </p:sp>
    </p:spTree>
    <p:extLst>
      <p:ext uri="{BB962C8B-B14F-4D97-AF65-F5344CB8AC3E}">
        <p14:creationId xmlns:p14="http://schemas.microsoft.com/office/powerpoint/2010/main" val="4090875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goal of the perceived emotion block was to judge the extent to which a sound conveys a certain affect. For the natural sounds stimuli, I used clips from the International Affective Digital Sounds (IADS). For speech stimuli, I used the Crowd-Sourced Emotional Multimodal Actors Dataset (CREMA-D). And for music stimuli, I used excerpts from film soundtracks, curated by Eerola &amp; Vuoskoski (2011).</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11</a:t>
            </a:fld>
            <a:endParaRPr lang="en-US"/>
          </a:p>
        </p:txBody>
      </p:sp>
    </p:spTree>
    <p:extLst>
      <p:ext uri="{BB962C8B-B14F-4D97-AF65-F5344CB8AC3E}">
        <p14:creationId xmlns:p14="http://schemas.microsoft.com/office/powerpoint/2010/main" val="30404728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order to assess the valence of the perceived emotion in the stimuli, I asked</a:t>
            </a:r>
          </a:p>
          <a:p>
            <a:pPr lvl="0"/>
            <a:r>
              <a:rPr lang="en-US" sz="1200" kern="1200" dirty="0">
                <a:solidFill>
                  <a:schemeClr val="tx1"/>
                </a:solidFill>
                <a:effectLst/>
                <a:latin typeface="+mn-lt"/>
                <a:ea typeface="+mn-ea"/>
                <a:cs typeface="+mn-cs"/>
              </a:rPr>
              <a:t>“To what extent does this audio file sound positive?”</a:t>
            </a:r>
            <a:r>
              <a:rPr lang="en-US" sz="1200" kern="1200" baseline="0" dirty="0">
                <a:solidFill>
                  <a:schemeClr val="tx1"/>
                </a:solidFill>
                <a:effectLst/>
                <a:latin typeface="+mn-lt"/>
                <a:ea typeface="+mn-ea"/>
                <a:cs typeface="+mn-cs"/>
              </a:rPr>
              <a:t> and </a:t>
            </a:r>
            <a:r>
              <a:rPr lang="en-US" sz="1200" kern="1200" dirty="0">
                <a:solidFill>
                  <a:schemeClr val="tx1"/>
                </a:solidFill>
                <a:effectLst/>
                <a:latin typeface="+mn-lt"/>
                <a:ea typeface="+mn-ea"/>
                <a:cs typeface="+mn-cs"/>
              </a:rPr>
              <a:t>“To what extent does this audio file sound negative?’</a:t>
            </a:r>
          </a:p>
          <a:p>
            <a:pPr lvl="0"/>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In order to assess the arousal of the perceived emotion in the stimuli, I asked</a:t>
            </a:r>
          </a:p>
          <a:p>
            <a:pPr lvl="0"/>
            <a:r>
              <a:rPr lang="en-US" sz="1200" kern="1200" dirty="0">
                <a:solidFill>
                  <a:schemeClr val="tx1"/>
                </a:solidFill>
                <a:effectLst/>
                <a:latin typeface="+mn-lt"/>
                <a:ea typeface="+mn-ea"/>
                <a:cs typeface="+mn-cs"/>
              </a:rPr>
              <a:t>“To what extent does this audio file sound energetic/arousing?” </a:t>
            </a:r>
          </a:p>
          <a:p>
            <a:pPr lvl="0"/>
            <a:endParaRPr lang="en-US" sz="1200" kern="1200" dirty="0">
              <a:solidFill>
                <a:schemeClr val="tx1"/>
              </a:solidFill>
              <a:effectLst/>
              <a:latin typeface="+mn-lt"/>
              <a:ea typeface="+mn-ea"/>
              <a:cs typeface="+mn-cs"/>
            </a:endParaRPr>
          </a:p>
          <a:p>
            <a:pPr lvl="0"/>
            <a:r>
              <a:rPr lang="en-US" sz="1200" kern="1200" dirty="0">
                <a:solidFill>
                  <a:schemeClr val="tx1"/>
                </a:solidFill>
                <a:effectLst/>
                <a:latin typeface="+mn-lt"/>
                <a:ea typeface="+mn-ea"/>
                <a:cs typeface="+mn-cs"/>
              </a:rPr>
              <a:t>All</a:t>
            </a:r>
            <a:r>
              <a:rPr lang="en-US" sz="1200" kern="1200" baseline="0" dirty="0">
                <a:solidFill>
                  <a:schemeClr val="tx1"/>
                </a:solidFill>
                <a:effectLst/>
                <a:latin typeface="+mn-lt"/>
                <a:ea typeface="+mn-ea"/>
                <a:cs typeface="+mn-cs"/>
              </a:rPr>
              <a:t> three questions utilized an </a:t>
            </a:r>
            <a:r>
              <a:rPr lang="en-US" sz="1200" kern="1200" dirty="0">
                <a:solidFill>
                  <a:schemeClr val="tx1"/>
                </a:solidFill>
                <a:effectLst/>
                <a:latin typeface="+mn-lt"/>
                <a:ea typeface="+mn-ea"/>
                <a:cs typeface="+mn-cs"/>
              </a:rPr>
              <a:t>11-point </a:t>
            </a:r>
            <a:r>
              <a:rPr lang="en-US" sz="1200" kern="1200" dirty="0" err="1">
                <a:solidFill>
                  <a:schemeClr val="tx1"/>
                </a:solidFill>
                <a:effectLst/>
                <a:latin typeface="+mn-lt"/>
                <a:ea typeface="+mn-ea"/>
                <a:cs typeface="+mn-cs"/>
              </a:rPr>
              <a:t>Likert</a:t>
            </a:r>
            <a:r>
              <a:rPr lang="en-US" sz="1200" kern="1200" dirty="0">
                <a:solidFill>
                  <a:schemeClr val="tx1"/>
                </a:solidFill>
                <a:effectLst/>
                <a:latin typeface="+mn-lt"/>
                <a:ea typeface="+mn-ea"/>
                <a:cs typeface="+mn-cs"/>
              </a:rPr>
              <a:t> scale.</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12</a:t>
            </a:fld>
            <a:endParaRPr lang="en-US"/>
          </a:p>
        </p:txBody>
      </p:sp>
    </p:spTree>
    <p:extLst>
      <p:ext uri="{BB962C8B-B14F-4D97-AF65-F5344CB8AC3E}">
        <p14:creationId xmlns:p14="http://schemas.microsoft.com/office/powerpoint/2010/main" val="33243264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also asked participants to identify which emotions the audio file represents by checking the appropriate emotions from a list. Participants could select as many or as few emotions as they liked. Once they chose the list of emotion terms, they were asked to choose which emotions (if any) strongly apply to the music. </a:t>
            </a:r>
            <a:r>
              <a:rPr lang="en-AU" sz="1200" kern="1200" dirty="0">
                <a:solidFill>
                  <a:schemeClr val="tx1"/>
                </a:solidFill>
                <a:effectLst/>
                <a:latin typeface="+mn-lt"/>
                <a:ea typeface="+mn-ea"/>
                <a:cs typeface="+mn-cs"/>
              </a:rPr>
              <a:t>By asking participants to choose emotion terms that strongly apply, a three-level response gradient is available for analysis (i.e. does not apply, applies, strongly applies). </a:t>
            </a:r>
          </a:p>
          <a:p>
            <a:endParaRPr lang="en-AU" sz="1200" kern="1200" dirty="0">
              <a:solidFill>
                <a:schemeClr val="tx1"/>
              </a:solidFill>
              <a:effectLst/>
              <a:latin typeface="+mn-lt"/>
              <a:ea typeface="+mn-ea"/>
              <a:cs typeface="+mn-cs"/>
            </a:endParaRP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8B26E90-491C-534D-A464-9A11D15BA5BB}" type="slidenum">
              <a:rPr lang="en-US" smtClean="0"/>
              <a:t>13</a:t>
            </a:fld>
            <a:endParaRPr lang="en-US"/>
          </a:p>
        </p:txBody>
      </p:sp>
    </p:spTree>
    <p:extLst>
      <p:ext uri="{BB962C8B-B14F-4D97-AF65-F5344CB8AC3E}">
        <p14:creationId xmlns:p14="http://schemas.microsoft.com/office/powerpoint/2010/main" val="161574406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a:t>
            </a:r>
            <a:r>
              <a:rPr lang="en-US" sz="1200" kern="1200" baseline="0" dirty="0">
                <a:solidFill>
                  <a:schemeClr val="tx1"/>
                </a:solidFill>
                <a:effectLst/>
                <a:latin typeface="+mn-lt"/>
                <a:ea typeface="+mn-ea"/>
                <a:cs typeface="+mn-cs"/>
              </a:rPr>
              <a:t> the section on induced emotion, t</a:t>
            </a:r>
            <a:r>
              <a:rPr lang="en-US" sz="1200" kern="1200" dirty="0">
                <a:solidFill>
                  <a:schemeClr val="tx1"/>
                </a:solidFill>
                <a:effectLst/>
                <a:latin typeface="+mn-lt"/>
                <a:ea typeface="+mn-ea"/>
                <a:cs typeface="+mn-cs"/>
              </a:rPr>
              <a:t>he stimuli were taken from the same databases as before. The stimuli were different from the ones</a:t>
            </a:r>
            <a:r>
              <a:rPr lang="en-US" sz="1200" kern="1200" baseline="0" dirty="0">
                <a:solidFill>
                  <a:schemeClr val="tx1"/>
                </a:solidFill>
                <a:effectLst/>
                <a:latin typeface="+mn-lt"/>
                <a:ea typeface="+mn-ea"/>
                <a:cs typeface="+mn-cs"/>
              </a:rPr>
              <a:t> in the Perceived Emotion section.</a:t>
            </a:r>
            <a:r>
              <a:rPr lang="en-US" sz="1200" kern="1200" dirty="0">
                <a:solidFill>
                  <a:schemeClr val="tx1"/>
                </a:solidFill>
                <a:effectLst/>
                <a:latin typeface="+mn-lt"/>
                <a:ea typeface="+mn-ea"/>
                <a:cs typeface="+mn-cs"/>
              </a:rPr>
              <a:t> No speech samples were used because the database instructions explicitly state that they should be used only in studies regarding perceived emotion. </a:t>
            </a:r>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14</a:t>
            </a:fld>
            <a:endParaRPr lang="en-US"/>
          </a:p>
        </p:txBody>
      </p:sp>
    </p:spTree>
    <p:extLst>
      <p:ext uri="{BB962C8B-B14F-4D97-AF65-F5344CB8AC3E}">
        <p14:creationId xmlns:p14="http://schemas.microsoft.com/office/powerpoint/2010/main" val="31474917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Participants were asked </a:t>
            </a:r>
          </a:p>
          <a:p>
            <a:pPr lvl="0"/>
            <a:r>
              <a:rPr lang="en-US" sz="1200" kern="1200" dirty="0">
                <a:solidFill>
                  <a:schemeClr val="tx1"/>
                </a:solidFill>
                <a:effectLst/>
                <a:latin typeface="+mn-lt"/>
                <a:ea typeface="+mn-ea"/>
                <a:cs typeface="+mn-cs"/>
              </a:rPr>
              <a:t>“To what extent does this audio file make you feel a positive emotional reaction?” (on an 11-point </a:t>
            </a:r>
            <a:r>
              <a:rPr lang="en-US" sz="1200" kern="1200" dirty="0" err="1">
                <a:solidFill>
                  <a:schemeClr val="tx1"/>
                </a:solidFill>
                <a:effectLst/>
                <a:latin typeface="+mn-lt"/>
                <a:ea typeface="+mn-ea"/>
                <a:cs typeface="+mn-cs"/>
              </a:rPr>
              <a:t>Likert</a:t>
            </a:r>
            <a:r>
              <a:rPr lang="en-US" sz="1200" kern="1200" dirty="0">
                <a:solidFill>
                  <a:schemeClr val="tx1"/>
                </a:solidFill>
                <a:effectLst/>
                <a:latin typeface="+mn-lt"/>
                <a:ea typeface="+mn-ea"/>
                <a:cs typeface="+mn-cs"/>
              </a:rPr>
              <a:t> scale)</a:t>
            </a:r>
          </a:p>
          <a:p>
            <a:pPr lvl="0"/>
            <a:r>
              <a:rPr lang="en-US" sz="1200" kern="1200" dirty="0">
                <a:solidFill>
                  <a:schemeClr val="tx1"/>
                </a:solidFill>
                <a:effectLst/>
                <a:latin typeface="+mn-lt"/>
                <a:ea typeface="+mn-ea"/>
                <a:cs typeface="+mn-cs"/>
              </a:rPr>
              <a:t>“To what extent does this audio file make you feel a negative emotional reaction?” (on an 11-point </a:t>
            </a:r>
            <a:r>
              <a:rPr lang="en-US" sz="1200" kern="1200" dirty="0" err="1">
                <a:solidFill>
                  <a:schemeClr val="tx1"/>
                </a:solidFill>
                <a:effectLst/>
                <a:latin typeface="+mn-lt"/>
                <a:ea typeface="+mn-ea"/>
                <a:cs typeface="+mn-cs"/>
              </a:rPr>
              <a:t>Likert</a:t>
            </a:r>
            <a:r>
              <a:rPr lang="en-US" sz="1200" kern="1200" dirty="0">
                <a:solidFill>
                  <a:schemeClr val="tx1"/>
                </a:solidFill>
                <a:effectLst/>
                <a:latin typeface="+mn-lt"/>
                <a:ea typeface="+mn-ea"/>
                <a:cs typeface="+mn-cs"/>
              </a:rPr>
              <a:t> scale)</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15</a:t>
            </a:fld>
            <a:endParaRPr lang="en-US"/>
          </a:p>
        </p:txBody>
      </p:sp>
    </p:spTree>
    <p:extLst>
      <p:ext uri="{BB962C8B-B14F-4D97-AF65-F5344CB8AC3E}">
        <p14:creationId xmlns:p14="http://schemas.microsoft.com/office/powerpoint/2010/main" val="16462291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Once again, participants were asked to identify which emotions the audio file makes them feel by checking the appropriate emotions from a list. They were also asked to choose which emotions strongly apply. </a:t>
            </a:r>
          </a:p>
        </p:txBody>
      </p:sp>
      <p:sp>
        <p:nvSpPr>
          <p:cNvPr id="4" name="Slide Number Placeholder 3"/>
          <p:cNvSpPr>
            <a:spLocks noGrp="1"/>
          </p:cNvSpPr>
          <p:nvPr>
            <p:ph type="sldNum" sz="quarter" idx="10"/>
          </p:nvPr>
        </p:nvSpPr>
        <p:spPr/>
        <p:txBody>
          <a:bodyPr/>
          <a:lstStyle/>
          <a:p>
            <a:fld id="{48B26E90-491C-534D-A464-9A11D15BA5BB}" type="slidenum">
              <a:rPr lang="en-US" smtClean="0"/>
              <a:t>16</a:t>
            </a:fld>
            <a:endParaRPr lang="en-US"/>
          </a:p>
        </p:txBody>
      </p:sp>
    </p:spTree>
    <p:extLst>
      <p:ext uri="{BB962C8B-B14F-4D97-AF65-F5344CB8AC3E}">
        <p14:creationId xmlns:p14="http://schemas.microsoft.com/office/powerpoint/2010/main" val="1615744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244 participants took part in the experiment. A power analysis indicated that 200 participants are needed in order to show a reliable effect, if it is there.</a:t>
            </a:r>
            <a:r>
              <a:rPr lang="en-US" sz="1200" kern="1200" baseline="0" dirty="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baseline="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First, I tested the validity of the stimuli.</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Namely, I tested whether a happy song tended</a:t>
            </a:r>
            <a:r>
              <a:rPr lang="en-US" sz="1200" kern="1200" baseline="0" dirty="0">
                <a:solidFill>
                  <a:schemeClr val="tx1"/>
                </a:solidFill>
                <a:effectLst/>
                <a:latin typeface="+mn-lt"/>
                <a:ea typeface="+mn-ea"/>
                <a:cs typeface="+mn-cs"/>
              </a:rPr>
              <a:t> to be </a:t>
            </a:r>
            <a:r>
              <a:rPr lang="en-US" sz="1200" kern="1200" dirty="0">
                <a:solidFill>
                  <a:schemeClr val="tx1"/>
                </a:solidFill>
                <a:effectLst/>
                <a:latin typeface="+mn-lt"/>
                <a:ea typeface="+mn-ea"/>
                <a:cs typeface="+mn-cs"/>
              </a:rPr>
              <a:t>perceived as happy, or that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angry speech was perceived as angry. I found that the stimuli all behaved as predicted. </a:t>
            </a:r>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17</a:t>
            </a:fld>
            <a:endParaRPr lang="en-US"/>
          </a:p>
        </p:txBody>
      </p:sp>
    </p:spTree>
    <p:extLst>
      <p:ext uri="{BB962C8B-B14F-4D97-AF65-F5344CB8AC3E}">
        <p14:creationId xmlns:p14="http://schemas.microsoft.com/office/powerpoint/2010/main" val="354438986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 results were consistent with the hypothesis that, compared to a placebo, acetaminophen blunts people’s perception of positive and negative emotions in sound stimuli. For example, on average, those who took a placebo rated emotional sounds as representing positive emotions at an intensity of 3.99 (out of 10), whereas those who took acetaminophen rated an intensity of positive emotions of 3.58. </a:t>
            </a:r>
          </a:p>
          <a:p>
            <a:endParaRPr lang="en-US" baseline="0" dirty="0"/>
          </a:p>
          <a:p>
            <a:r>
              <a:rPr lang="en-US" baseline="0" dirty="0"/>
              <a:t>There was no difference in arousal ratings between drug and placebo conditions.</a:t>
            </a:r>
          </a:p>
          <a:p>
            <a:endParaRPr lang="en-US" baseline="0" dirty="0"/>
          </a:p>
          <a:p>
            <a:r>
              <a:rPr lang="en-US" dirty="0"/>
              <a:t>Perceived Emotion Overall Means -- Positive</a:t>
            </a:r>
          </a:p>
          <a:p>
            <a:r>
              <a:rPr lang="en-US" dirty="0"/>
              <a:t>Drug       3.60</a:t>
            </a:r>
          </a:p>
          <a:p>
            <a:r>
              <a:rPr lang="en-US" dirty="0"/>
              <a:t>Placebo    3.94</a:t>
            </a:r>
          </a:p>
          <a:p>
            <a:r>
              <a:rPr lang="en-US" dirty="0"/>
              <a:t>t = 4.33</a:t>
            </a:r>
          </a:p>
          <a:p>
            <a:r>
              <a:rPr lang="en-US" dirty="0"/>
              <a:t>p = 0.0 </a:t>
            </a:r>
          </a:p>
          <a:p>
            <a:endParaRPr lang="en-US" dirty="0"/>
          </a:p>
          <a:p>
            <a:r>
              <a:rPr lang="en-US" dirty="0"/>
              <a:t>Perceived Emotion Overall Means -- Negative</a:t>
            </a:r>
          </a:p>
          <a:p>
            <a:r>
              <a:rPr lang="en-US" dirty="0"/>
              <a:t>Drug       3.65</a:t>
            </a:r>
          </a:p>
          <a:p>
            <a:r>
              <a:rPr lang="en-US" dirty="0"/>
              <a:t>Placebo    3.86</a:t>
            </a:r>
          </a:p>
          <a:p>
            <a:r>
              <a:rPr lang="en-US" dirty="0"/>
              <a:t>t = 2.85</a:t>
            </a:r>
          </a:p>
          <a:p>
            <a:r>
              <a:rPr lang="en-US" dirty="0"/>
              <a:t>p = 0.0 </a:t>
            </a:r>
          </a:p>
          <a:p>
            <a:endParaRPr lang="en-US" dirty="0"/>
          </a:p>
          <a:p>
            <a:r>
              <a:rPr lang="en-US" dirty="0"/>
              <a:t>Perceived Emotion Overall Means -- Arousal</a:t>
            </a:r>
          </a:p>
          <a:p>
            <a:r>
              <a:rPr lang="en-US" dirty="0"/>
              <a:t>Drug       4.33</a:t>
            </a:r>
          </a:p>
          <a:p>
            <a:r>
              <a:rPr lang="en-US" dirty="0"/>
              <a:t>Placebo    4.40</a:t>
            </a:r>
          </a:p>
          <a:p>
            <a:r>
              <a:rPr lang="en-US" dirty="0"/>
              <a:t>t = 1.06</a:t>
            </a:r>
          </a:p>
          <a:p>
            <a:r>
              <a:rPr lang="en-US" dirty="0"/>
              <a:t>p = 0.29</a:t>
            </a:r>
          </a:p>
        </p:txBody>
      </p:sp>
      <p:sp>
        <p:nvSpPr>
          <p:cNvPr id="4" name="Slide Number Placeholder 3"/>
          <p:cNvSpPr>
            <a:spLocks noGrp="1"/>
          </p:cNvSpPr>
          <p:nvPr>
            <p:ph type="sldNum" sz="quarter" idx="10"/>
          </p:nvPr>
        </p:nvSpPr>
        <p:spPr/>
        <p:txBody>
          <a:bodyPr/>
          <a:lstStyle/>
          <a:p>
            <a:fld id="{48B26E90-491C-534D-A464-9A11D15BA5BB}" type="slidenum">
              <a:rPr lang="en-US" smtClean="0"/>
              <a:t>18</a:t>
            </a:fld>
            <a:endParaRPr lang="en-US"/>
          </a:p>
        </p:txBody>
      </p:sp>
    </p:spTree>
    <p:extLst>
      <p:ext uri="{BB962C8B-B14F-4D97-AF65-F5344CB8AC3E}">
        <p14:creationId xmlns:p14="http://schemas.microsoft.com/office/powerpoint/2010/main" val="2264987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Post-hoc analyses</a:t>
            </a:r>
            <a:r>
              <a:rPr lang="en-US" baseline="0" dirty="0"/>
              <a:t> showed that the blunting effect of acetaminophen was similar across ratings of positive and negative emotions. Acetaminophen attenuated the perception of emotion similarly in music, natural sounds, and speech stimuli.</a:t>
            </a:r>
          </a:p>
        </p:txBody>
      </p:sp>
      <p:sp>
        <p:nvSpPr>
          <p:cNvPr id="4" name="Slide Number Placeholder 3"/>
          <p:cNvSpPr>
            <a:spLocks noGrp="1"/>
          </p:cNvSpPr>
          <p:nvPr>
            <p:ph type="sldNum" sz="quarter" idx="10"/>
          </p:nvPr>
        </p:nvSpPr>
        <p:spPr/>
        <p:txBody>
          <a:bodyPr/>
          <a:lstStyle/>
          <a:p>
            <a:fld id="{48B26E90-491C-534D-A464-9A11D15BA5BB}" type="slidenum">
              <a:rPr lang="en-US" smtClean="0"/>
              <a:t>19</a:t>
            </a:fld>
            <a:endParaRPr lang="en-US"/>
          </a:p>
        </p:txBody>
      </p:sp>
    </p:spTree>
    <p:extLst>
      <p:ext uri="{BB962C8B-B14F-4D97-AF65-F5344CB8AC3E}">
        <p14:creationId xmlns:p14="http://schemas.microsoft.com/office/powerpoint/2010/main" val="2916397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active ingredient in Tylenol is acetaminophen (or </a:t>
            </a:r>
            <a:r>
              <a:rPr lang="en-US" sz="1200" kern="1200" dirty="0" err="1">
                <a:solidFill>
                  <a:schemeClr val="tx1"/>
                </a:solidFill>
                <a:effectLst/>
                <a:latin typeface="+mn-lt"/>
                <a:ea typeface="+mn-ea"/>
                <a:cs typeface="+mn-cs"/>
              </a:rPr>
              <a:t>paracetamol</a:t>
            </a:r>
            <a:r>
              <a:rPr lang="en-US" sz="1200" kern="1200" dirty="0">
                <a:solidFill>
                  <a:schemeClr val="tx1"/>
                </a:solidFill>
                <a:effectLst/>
                <a:latin typeface="+mn-lt"/>
                <a:ea typeface="+mn-ea"/>
                <a:cs typeface="+mn-cs"/>
              </a:rPr>
              <a:t> for those from Europe). 20% of all adults in the US consume acetaminophen at least once a week. That’s about 50 million Americans. The typical use of acetaminophen is to reduce fever and physical pain. However, an unexpected effect of acetaminophen is that it reduces social pain and empathy. </a:t>
            </a:r>
          </a:p>
        </p:txBody>
      </p:sp>
      <p:sp>
        <p:nvSpPr>
          <p:cNvPr id="4" name="Slide Number Placeholder 3"/>
          <p:cNvSpPr>
            <a:spLocks noGrp="1"/>
          </p:cNvSpPr>
          <p:nvPr>
            <p:ph type="sldNum" sz="quarter" idx="10"/>
          </p:nvPr>
        </p:nvSpPr>
        <p:spPr/>
        <p:txBody>
          <a:bodyPr/>
          <a:lstStyle/>
          <a:p>
            <a:fld id="{48B26E90-491C-534D-A464-9A11D15BA5BB}" type="slidenum">
              <a:rPr lang="en-US" smtClean="0"/>
              <a:t>2</a:t>
            </a:fld>
            <a:endParaRPr lang="en-US"/>
          </a:p>
        </p:txBody>
      </p:sp>
    </p:spTree>
    <p:extLst>
      <p:ext uri="{BB962C8B-B14F-4D97-AF65-F5344CB8AC3E}">
        <p14:creationId xmlns:p14="http://schemas.microsoft.com/office/powerpoint/2010/main" val="39295131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a:t>I found that the blunting effect of acetaminophen was similar across neutral stimuli, and stimuli with negative valence and high arousal, negative valence and low arousal, positive valence and high arousal, and positive valence and low arousal.</a:t>
            </a:r>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20</a:t>
            </a:fld>
            <a:endParaRPr lang="en-US"/>
          </a:p>
        </p:txBody>
      </p:sp>
    </p:spTree>
    <p:extLst>
      <p:ext uri="{BB962C8B-B14F-4D97-AF65-F5344CB8AC3E}">
        <p14:creationId xmlns:p14="http://schemas.microsoft.com/office/powerpoint/2010/main" val="40595218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Unlike the findings in the</a:t>
            </a:r>
            <a:r>
              <a:rPr lang="en-US" baseline="0" dirty="0"/>
              <a:t> study regarding picture stimuli, t</a:t>
            </a:r>
            <a:r>
              <a:rPr lang="en-US" dirty="0"/>
              <a:t>here was no difference in the intensity of positive or negative emotions experienced by listeners in the drug and placebo conditions.</a:t>
            </a:r>
          </a:p>
          <a:p>
            <a:endParaRPr lang="en-US" dirty="0"/>
          </a:p>
          <a:p>
            <a:r>
              <a:rPr lang="en-US" dirty="0"/>
              <a:t>Induced Emotion Overall Means -- Positive</a:t>
            </a:r>
          </a:p>
          <a:p>
            <a:r>
              <a:rPr lang="en-US" dirty="0"/>
              <a:t>     Drug         3.64</a:t>
            </a:r>
          </a:p>
          <a:p>
            <a:r>
              <a:rPr lang="en-US" dirty="0"/>
              <a:t>     Placebo    3.74</a:t>
            </a:r>
          </a:p>
          <a:p>
            <a:r>
              <a:rPr lang="en-US" dirty="0"/>
              <a:t>     t = 0.74</a:t>
            </a:r>
          </a:p>
          <a:p>
            <a:r>
              <a:rPr lang="en-US" dirty="0"/>
              <a:t>     p = 0.46</a:t>
            </a:r>
          </a:p>
          <a:p>
            <a:endParaRPr lang="en-US" dirty="0"/>
          </a:p>
          <a:p>
            <a:r>
              <a:rPr lang="en-US" dirty="0"/>
              <a:t>Induced Emotion Overall Means -- Negative</a:t>
            </a:r>
          </a:p>
          <a:p>
            <a:r>
              <a:rPr lang="en-US" dirty="0"/>
              <a:t>     Drug         3.64</a:t>
            </a:r>
          </a:p>
          <a:p>
            <a:r>
              <a:rPr lang="en-US" dirty="0"/>
              <a:t>     Placebo    3.56</a:t>
            </a:r>
          </a:p>
          <a:p>
            <a:r>
              <a:rPr lang="en-US" dirty="0"/>
              <a:t>     t = -0.78</a:t>
            </a:r>
          </a:p>
          <a:p>
            <a:r>
              <a:rPr lang="en-US" dirty="0"/>
              <a:t>     p = 0.43</a:t>
            </a:r>
          </a:p>
        </p:txBody>
      </p:sp>
      <p:sp>
        <p:nvSpPr>
          <p:cNvPr id="4" name="Slide Number Placeholder 3"/>
          <p:cNvSpPr>
            <a:spLocks noGrp="1"/>
          </p:cNvSpPr>
          <p:nvPr>
            <p:ph type="sldNum" sz="quarter" idx="10"/>
          </p:nvPr>
        </p:nvSpPr>
        <p:spPr/>
        <p:txBody>
          <a:bodyPr/>
          <a:lstStyle/>
          <a:p>
            <a:fld id="{48B26E90-491C-534D-A464-9A11D15BA5BB}" type="slidenum">
              <a:rPr lang="en-US" smtClean="0"/>
              <a:t>21</a:t>
            </a:fld>
            <a:endParaRPr lang="en-US"/>
          </a:p>
        </p:txBody>
      </p:sp>
    </p:spTree>
    <p:extLst>
      <p:ext uri="{BB962C8B-B14F-4D97-AF65-F5344CB8AC3E}">
        <p14:creationId xmlns:p14="http://schemas.microsoft.com/office/powerpoint/2010/main" val="63677362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a:t>
            </a:r>
            <a:r>
              <a:rPr lang="en-US" baseline="0" dirty="0"/>
              <a:t> used a simple regression model to predict the intensity of the emotion ratings, where higher numbers represent more intensely felt or perceived emotion.</a:t>
            </a:r>
          </a:p>
          <a:p>
            <a:endParaRPr lang="en-US" baseline="0" dirty="0"/>
          </a:p>
          <a:p>
            <a:r>
              <a:rPr lang="en-US" baseline="0" dirty="0"/>
              <a:t>The regression explained about 30% of the variance.</a:t>
            </a:r>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22</a:t>
            </a:fld>
            <a:endParaRPr lang="en-US"/>
          </a:p>
        </p:txBody>
      </p:sp>
    </p:spTree>
    <p:extLst>
      <p:ext uri="{BB962C8B-B14F-4D97-AF65-F5344CB8AC3E}">
        <p14:creationId xmlns:p14="http://schemas.microsoft.com/office/powerpoint/2010/main" val="41205873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The results of the regression showed that, as predicted, acetaminophen resulted in lower emotion ratings than did the placebo</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23</a:t>
            </a:fld>
            <a:endParaRPr lang="en-US"/>
          </a:p>
        </p:txBody>
      </p:sp>
    </p:spTree>
    <p:extLst>
      <p:ext uri="{BB962C8B-B14F-4D97-AF65-F5344CB8AC3E}">
        <p14:creationId xmlns:p14="http://schemas.microsoft.com/office/powerpoint/2010/main" val="306262437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Perceived emotion ratings were lower than induced emotion ratings</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24</a:t>
            </a:fld>
            <a:endParaRPr lang="en-US"/>
          </a:p>
        </p:txBody>
      </p:sp>
    </p:spTree>
    <p:extLst>
      <p:ext uri="{BB962C8B-B14F-4D97-AF65-F5344CB8AC3E}">
        <p14:creationId xmlns:p14="http://schemas.microsoft.com/office/powerpoint/2010/main" val="118329959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Speech resulted in lower emotion ratings than music</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25</a:t>
            </a:fld>
            <a:endParaRPr lang="en-US"/>
          </a:p>
        </p:txBody>
      </p:sp>
    </p:spTree>
    <p:extLst>
      <p:ext uri="{BB962C8B-B14F-4D97-AF65-F5344CB8AC3E}">
        <p14:creationId xmlns:p14="http://schemas.microsoft.com/office/powerpoint/2010/main" val="187410218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Neutral stimuli resulted in lower ratings of emotion, compared to negative stimuli</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26</a:t>
            </a:fld>
            <a:endParaRPr lang="en-US"/>
          </a:p>
        </p:txBody>
      </p:sp>
    </p:spTree>
    <p:extLst>
      <p:ext uri="{BB962C8B-B14F-4D97-AF65-F5344CB8AC3E}">
        <p14:creationId xmlns:p14="http://schemas.microsoft.com/office/powerpoint/2010/main" val="287133951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Positive stimuli resulted in higher ratings of emotion, compared to negative stimuli</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27</a:t>
            </a:fld>
            <a:endParaRPr lang="en-US"/>
          </a:p>
        </p:txBody>
      </p:sp>
    </p:spTree>
    <p:extLst>
      <p:ext uri="{BB962C8B-B14F-4D97-AF65-F5344CB8AC3E}">
        <p14:creationId xmlns:p14="http://schemas.microsoft.com/office/powerpoint/2010/main" val="121675166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More</a:t>
            </a:r>
            <a:r>
              <a:rPr lang="en-US" b="0" baseline="0" dirty="0">
                <a:solidFill>
                  <a:schemeClr val="tx1"/>
                </a:solidFill>
              </a:rPr>
              <a:t> f</a:t>
            </a:r>
            <a:r>
              <a:rPr lang="en-US" b="0" dirty="0">
                <a:solidFill>
                  <a:schemeClr val="tx1"/>
                </a:solidFill>
              </a:rPr>
              <a:t>amiliar music </a:t>
            </a:r>
            <a:r>
              <a:rPr lang="en-US" dirty="0"/>
              <a:t>resulted in higher emotion ratings</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28</a:t>
            </a:fld>
            <a:endParaRPr lang="en-US"/>
          </a:p>
        </p:txBody>
      </p:sp>
    </p:spTree>
    <p:extLst>
      <p:ext uri="{BB962C8B-B14F-4D97-AF65-F5344CB8AC3E}">
        <p14:creationId xmlns:p14="http://schemas.microsoft.com/office/powerpoint/2010/main" val="2968033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dirty="0">
                <a:solidFill>
                  <a:schemeClr val="tx1"/>
                </a:solidFill>
              </a:rPr>
              <a:t>And</a:t>
            </a:r>
            <a:r>
              <a:rPr lang="en-US" b="0" baseline="0" dirty="0">
                <a:solidFill>
                  <a:schemeClr val="tx1"/>
                </a:solidFill>
              </a:rPr>
              <a:t> f</a:t>
            </a:r>
            <a:r>
              <a:rPr lang="en-US" b="0" dirty="0">
                <a:solidFill>
                  <a:schemeClr val="tx1"/>
                </a:solidFill>
              </a:rPr>
              <a:t>inally</a:t>
            </a:r>
            <a:r>
              <a:rPr lang="en-US" b="0" baseline="0" dirty="0">
                <a:solidFill>
                  <a:schemeClr val="tx1"/>
                </a:solidFill>
              </a:rPr>
              <a:t>, the a</a:t>
            </a:r>
            <a:r>
              <a:rPr lang="en-US" b="0" dirty="0">
                <a:solidFill>
                  <a:schemeClr val="tx1"/>
                </a:solidFill>
              </a:rPr>
              <a:t>rousal ratings tended to be higher than the positive emotion ratings</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29</a:t>
            </a:fld>
            <a:endParaRPr lang="en-US"/>
          </a:p>
        </p:txBody>
      </p:sp>
    </p:spTree>
    <p:extLst>
      <p:ext uri="{BB962C8B-B14F-4D97-AF65-F5344CB8AC3E}">
        <p14:creationId xmlns:p14="http://schemas.microsoft.com/office/powerpoint/2010/main" val="22517576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 series of studies, Baldwin Way and colleagues have discovered that Tylenol can make you less empathic to others and that Tylenol can blunt your emotional responses to picture stimuli. They found that participants who ingested acetaminophen made attenuated emotional judgments of pleasant and unpleasant pictures from the IAPS.</a:t>
            </a:r>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3</a:t>
            </a:fld>
            <a:endParaRPr lang="en-US"/>
          </a:p>
        </p:txBody>
      </p:sp>
    </p:spTree>
    <p:extLst>
      <p:ext uri="{BB962C8B-B14F-4D97-AF65-F5344CB8AC3E}">
        <p14:creationId xmlns:p14="http://schemas.microsoft.com/office/powerpoint/2010/main" val="360794786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i="0" dirty="0"/>
              <a:t>There was no difference between emotion ratings between natural sounds and music or between ratings of negative and positive emotions</a:t>
            </a:r>
            <a:endParaRPr lang="en-US" b="1" i="0" dirty="0">
              <a:solidFill>
                <a:srgbClr val="7152C2"/>
              </a:solidFill>
            </a:endParaRP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30</a:t>
            </a:fld>
            <a:endParaRPr lang="en-US"/>
          </a:p>
        </p:txBody>
      </p:sp>
    </p:spTree>
    <p:extLst>
      <p:ext uri="{BB962C8B-B14F-4D97-AF65-F5344CB8AC3E}">
        <p14:creationId xmlns:p14="http://schemas.microsoft.com/office/powerpoint/2010/main" val="375954133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0" i="0" dirty="0">
                <a:solidFill>
                  <a:schemeClr val="tx1"/>
                </a:solidFill>
              </a:rPr>
              <a:t>From</a:t>
            </a:r>
            <a:r>
              <a:rPr lang="en-US" b="0" i="0" baseline="0" dirty="0">
                <a:solidFill>
                  <a:schemeClr val="tx1"/>
                </a:solidFill>
              </a:rPr>
              <a:t> my analysis, there didn’t appear to be any effects of the individual characteristic data (like musical training, trait empathy or openness, height and weight, etc.).</a:t>
            </a:r>
            <a:endParaRPr lang="en-US" b="1" i="0" dirty="0">
              <a:solidFill>
                <a:srgbClr val="7152C2"/>
              </a:solidFill>
            </a:endParaRP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31</a:t>
            </a:fld>
            <a:endParaRPr lang="en-US"/>
          </a:p>
        </p:txBody>
      </p:sp>
    </p:spTree>
    <p:extLst>
      <p:ext uri="{BB962C8B-B14F-4D97-AF65-F5344CB8AC3E}">
        <p14:creationId xmlns:p14="http://schemas.microsoft.com/office/powerpoint/2010/main" val="375954133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Recall that participants were asked which specific emotions they perceived (or felt) from the sound stimuli, and which ones strongly applied.</a:t>
            </a:r>
          </a:p>
          <a:p>
            <a:endParaRPr lang="en-US" baseline="0" dirty="0"/>
          </a:p>
          <a:p>
            <a:r>
              <a:rPr lang="en-US" baseline="0" dirty="0"/>
              <a:t>There didn’t seem to be any noteworthy differences in the specific emotions people chose between drug and placebo groups. Namely, in response to an emotional sound stimulus, people in the drug and placebo conditions perceived similar emotions and felt similar emotions. This was true for natural sounds, music, and speech stimuli, and was true across different combinations of arousal and valence. </a:t>
            </a:r>
          </a:p>
          <a:p>
            <a:endParaRPr lang="en-US" baseline="0" dirty="0"/>
          </a:p>
          <a:p>
            <a:r>
              <a:rPr lang="en-US" baseline="0" dirty="0"/>
              <a:t>This makes sense to me, intuitively. I would probably be alarmed if people in the placebo condition heard a sound stimulus as being angry and people in the drug condition heard the same stimulus as being fearful.</a:t>
            </a:r>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32</a:t>
            </a:fld>
            <a:endParaRPr lang="en-US"/>
          </a:p>
        </p:txBody>
      </p:sp>
    </p:spTree>
    <p:extLst>
      <p:ext uri="{BB962C8B-B14F-4D97-AF65-F5344CB8AC3E}">
        <p14:creationId xmlns:p14="http://schemas.microsoft.com/office/powerpoint/2010/main" val="2353821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Some of the main</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takeaways of this research are the following. This is one of the first music psychology studies that experimentally manipulates a biological system. The results are consistent with the idea that music perception may be influenced by a biochemical process. </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Implications also suggest that people who have taken acetaminophen a</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have reduced ability to perceive emotions in various forms of communication, like music and speech. And finally, note that future emotion-related experiments may expect reduced power if participants have consumed acetaminophen.</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33</a:t>
            </a:fld>
            <a:endParaRPr lang="en-US"/>
          </a:p>
        </p:txBody>
      </p:sp>
    </p:spTree>
    <p:extLst>
      <p:ext uri="{BB962C8B-B14F-4D97-AF65-F5344CB8AC3E}">
        <p14:creationId xmlns:p14="http://schemas.microsoft.com/office/powerpoint/2010/main" val="122483249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a:solidFill>
                  <a:schemeClr val="tx1"/>
                </a:solidFill>
                <a:effectLst/>
                <a:latin typeface="+mn-lt"/>
                <a:ea typeface="+mn-ea"/>
                <a:cs typeface="+mn-cs"/>
              </a:rPr>
              <a:t>Thank you. </a:t>
            </a:r>
          </a:p>
          <a:p>
            <a:endParaRPr lang="en-US"/>
          </a:p>
        </p:txBody>
      </p:sp>
      <p:sp>
        <p:nvSpPr>
          <p:cNvPr id="4" name="Slide Number Placeholder 3"/>
          <p:cNvSpPr>
            <a:spLocks noGrp="1"/>
          </p:cNvSpPr>
          <p:nvPr>
            <p:ph type="sldNum" sz="quarter" idx="10"/>
          </p:nvPr>
        </p:nvSpPr>
        <p:spPr/>
        <p:txBody>
          <a:bodyPr/>
          <a:lstStyle/>
          <a:p>
            <a:fld id="{48B26E90-491C-534D-A464-9A11D15BA5BB}" type="slidenum">
              <a:rPr lang="en-US" smtClean="0"/>
              <a:t>34</a:t>
            </a:fld>
            <a:endParaRPr lang="en-US"/>
          </a:p>
        </p:txBody>
      </p:sp>
    </p:spTree>
    <p:extLst>
      <p:ext uri="{BB962C8B-B14F-4D97-AF65-F5344CB8AC3E}">
        <p14:creationId xmlns:p14="http://schemas.microsoft.com/office/powerpoint/2010/main" val="400913260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music samples were between 10-15 seconds long. Previous studies have shown that there are high inter and </a:t>
            </a:r>
            <a:r>
              <a:rPr lang="en-US" sz="1200" kern="1200" dirty="0" err="1">
                <a:solidFill>
                  <a:schemeClr val="tx1"/>
                </a:solidFill>
                <a:effectLst/>
                <a:latin typeface="+mn-lt"/>
                <a:ea typeface="+mn-ea"/>
                <a:cs typeface="+mn-cs"/>
              </a:rPr>
              <a:t>intrarater</a:t>
            </a:r>
            <a:r>
              <a:rPr lang="en-US" sz="1200" kern="1200" dirty="0">
                <a:solidFill>
                  <a:schemeClr val="tx1"/>
                </a:solidFill>
                <a:effectLst/>
                <a:latin typeface="+mn-lt"/>
                <a:ea typeface="+mn-ea"/>
                <a:cs typeface="+mn-cs"/>
              </a:rPr>
              <a:t> agreement about which discrete emotions each excerpt represents. EXAMPLES.</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38</a:t>
            </a:fld>
            <a:endParaRPr lang="en-US"/>
          </a:p>
        </p:txBody>
      </p:sp>
    </p:spTree>
    <p:extLst>
      <p:ext uri="{BB962C8B-B14F-4D97-AF65-F5344CB8AC3E}">
        <p14:creationId xmlns:p14="http://schemas.microsoft.com/office/powerpoint/2010/main" val="50266071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speech samples were all around 5 seconds in length. Previous studies have shown that there is high agreement about which discrete emotion each excerpt represents. EXAMPLES. </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39</a:t>
            </a:fld>
            <a:endParaRPr lang="en-US"/>
          </a:p>
        </p:txBody>
      </p:sp>
    </p:spTree>
    <p:extLst>
      <p:ext uri="{BB962C8B-B14F-4D97-AF65-F5344CB8AC3E}">
        <p14:creationId xmlns:p14="http://schemas.microsoft.com/office/powerpoint/2010/main" val="311952277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natural sounds stimuli were all 6 seconds in length. I divided these sounds into positive and negative valence and high and low arousal based on reported participant ratings from previous studies. EXAMPLES.</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40</a:t>
            </a:fld>
            <a:endParaRPr lang="en-US"/>
          </a:p>
        </p:txBody>
      </p:sp>
    </p:spTree>
    <p:extLst>
      <p:ext uri="{BB962C8B-B14F-4D97-AF65-F5344CB8AC3E}">
        <p14:creationId xmlns:p14="http://schemas.microsoft.com/office/powerpoint/2010/main" val="152227436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list of emotions were the following: angry, fearful, happy, sad, tender, invigorated, bored, relaxed, disgusted, surprised, excited, grieved, </a:t>
            </a:r>
            <a:r>
              <a:rPr lang="en-US" sz="1200" kern="1200" dirty="0" err="1">
                <a:solidFill>
                  <a:schemeClr val="tx1"/>
                </a:solidFill>
                <a:effectLst/>
                <a:latin typeface="+mn-lt"/>
                <a:ea typeface="+mn-ea"/>
                <a:cs typeface="+mn-cs"/>
              </a:rPr>
              <a:t>netural</a:t>
            </a:r>
            <a:r>
              <a:rPr lang="en-US" sz="1200" kern="1200" dirty="0">
                <a:solidFill>
                  <a:schemeClr val="tx1"/>
                </a:solidFill>
                <a:effectLst/>
                <a:latin typeface="+mn-lt"/>
                <a:ea typeface="+mn-ea"/>
                <a:cs typeface="+mn-cs"/>
              </a:rPr>
              <a:t>/no emotion, or other emotions. </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41</a:t>
            </a:fld>
            <a:endParaRPr lang="en-US"/>
          </a:p>
        </p:txBody>
      </p:sp>
    </p:spTree>
    <p:extLst>
      <p:ext uri="{BB962C8B-B14F-4D97-AF65-F5344CB8AC3E}">
        <p14:creationId xmlns:p14="http://schemas.microsoft.com/office/powerpoint/2010/main" val="22182269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music samples were between 30 seconds and 1 minute in length. The stimuli used were different from the ones used in the perceived block. EXAMPLES.</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42</a:t>
            </a:fld>
            <a:endParaRPr lang="en-US"/>
          </a:p>
        </p:txBody>
      </p:sp>
    </p:spTree>
    <p:extLst>
      <p:ext uri="{BB962C8B-B14F-4D97-AF65-F5344CB8AC3E}">
        <p14:creationId xmlns:p14="http://schemas.microsoft.com/office/powerpoint/2010/main" val="19608597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these studies,</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the participants both PERCEIVED less emotion in the pictures – so they found a happy picture as being less happy – and EXPERIENCED less emotion from the pictures – so they felt less disgust from a disgusting picture. </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4</a:t>
            </a:fld>
            <a:endParaRPr lang="en-US"/>
          </a:p>
        </p:txBody>
      </p:sp>
    </p:spTree>
    <p:extLst>
      <p:ext uri="{BB962C8B-B14F-4D97-AF65-F5344CB8AC3E}">
        <p14:creationId xmlns:p14="http://schemas.microsoft.com/office/powerpoint/2010/main" val="360794786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natural sounds were still 6 seconds in length. The stimuli used were different from the ones used in the perceived block. EXAMPLES.</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43</a:t>
            </a:fld>
            <a:endParaRPr lang="en-US"/>
          </a:p>
        </p:txBody>
      </p:sp>
    </p:spTree>
    <p:extLst>
      <p:ext uri="{BB962C8B-B14F-4D97-AF65-F5344CB8AC3E}">
        <p14:creationId xmlns:p14="http://schemas.microsoft.com/office/powerpoint/2010/main" val="109734870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In addition to using the emotions from the perceived block, terms from the GEMS were used, as well as two additional terms: anxious and sympathetic.</a:t>
            </a:r>
          </a:p>
        </p:txBody>
      </p:sp>
      <p:sp>
        <p:nvSpPr>
          <p:cNvPr id="4" name="Slide Number Placeholder 3"/>
          <p:cNvSpPr>
            <a:spLocks noGrp="1"/>
          </p:cNvSpPr>
          <p:nvPr>
            <p:ph type="sldNum" sz="quarter" idx="10"/>
          </p:nvPr>
        </p:nvSpPr>
        <p:spPr/>
        <p:txBody>
          <a:bodyPr/>
          <a:lstStyle/>
          <a:p>
            <a:fld id="{48B26E90-491C-534D-A464-9A11D15BA5BB}" type="slidenum">
              <a:rPr lang="en-US" smtClean="0"/>
              <a:t>44</a:t>
            </a:fld>
            <a:endParaRPr lang="en-US"/>
          </a:p>
        </p:txBody>
      </p:sp>
    </p:spTree>
    <p:extLst>
      <p:ext uri="{BB962C8B-B14F-4D97-AF65-F5344CB8AC3E}">
        <p14:creationId xmlns:p14="http://schemas.microsoft.com/office/powerpoint/2010/main" val="9274740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regression showed that:</a:t>
            </a:r>
          </a:p>
          <a:p>
            <a:pPr marL="171450" indent="-171450">
              <a:buFont typeface="Arial"/>
              <a:buChar char="•"/>
            </a:pPr>
            <a:r>
              <a:rPr lang="en-US" dirty="0"/>
              <a:t>Acetaminophen resulted</a:t>
            </a:r>
            <a:r>
              <a:rPr lang="en-US" baseline="0" dirty="0"/>
              <a:t> in lower emotion ratings than did the placebo</a:t>
            </a:r>
          </a:p>
          <a:p>
            <a:pPr marL="171450" indent="-171450">
              <a:buFont typeface="Arial"/>
              <a:buChar char="•"/>
            </a:pPr>
            <a:r>
              <a:rPr lang="en-US" baseline="0" dirty="0"/>
              <a:t>Perceived emotion ratings were lower than induced emotion ratings</a:t>
            </a:r>
          </a:p>
          <a:p>
            <a:pPr marL="171450" indent="-171450">
              <a:buFont typeface="Arial"/>
              <a:buChar char="•"/>
            </a:pPr>
            <a:r>
              <a:rPr lang="en-US" baseline="0" dirty="0"/>
              <a:t>Speech resulted in lower emotion ratings than music</a:t>
            </a:r>
          </a:p>
          <a:p>
            <a:pPr marL="171450" indent="-171450">
              <a:buFont typeface="Arial"/>
              <a:buChar char="•"/>
            </a:pPr>
            <a:r>
              <a:rPr lang="en-US" baseline="0" dirty="0"/>
              <a:t>Neutral stimuli resulted in lower ratings of emotion, compared to negative stimuli</a:t>
            </a:r>
          </a:p>
          <a:p>
            <a:pPr marL="171450" indent="-171450">
              <a:buFont typeface="Arial"/>
              <a:buChar char="•"/>
            </a:pPr>
            <a:r>
              <a:rPr lang="en-US" baseline="0" dirty="0"/>
              <a:t>Positive stimuli resulted in higher ratings of emotion, compared to negative stimuli</a:t>
            </a:r>
          </a:p>
          <a:p>
            <a:pPr marL="171450" indent="-171450">
              <a:buFont typeface="Arial"/>
              <a:buChar char="•"/>
            </a:pPr>
            <a:r>
              <a:rPr lang="en-US" baseline="0" dirty="0"/>
              <a:t>Familiar music resulted in higher emotion ratings</a:t>
            </a:r>
          </a:p>
          <a:p>
            <a:pPr marL="171450" indent="-171450">
              <a:buFont typeface="Arial"/>
              <a:buChar char="•"/>
            </a:pPr>
            <a:r>
              <a:rPr lang="en-US" baseline="0" dirty="0"/>
              <a:t>And arousal ratings tended to be higher than positive emotion ratings</a:t>
            </a:r>
          </a:p>
          <a:p>
            <a:pPr marL="171450" indent="-171450">
              <a:buFont typeface="Arial"/>
              <a:buChar char="•"/>
            </a:pPr>
            <a:endParaRPr lang="en-US" baseline="0" dirty="0"/>
          </a:p>
          <a:p>
            <a:pPr marL="171450" indent="-171450">
              <a:buFont typeface="Arial"/>
              <a:buChar char="•"/>
            </a:pPr>
            <a:r>
              <a:rPr lang="en-US" baseline="0" dirty="0"/>
              <a:t>There was no difference between emotion ratings from natural sounds and music or between ratings of negative/positive emotions</a:t>
            </a:r>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45</a:t>
            </a:fld>
            <a:endParaRPr lang="en-US"/>
          </a:p>
        </p:txBody>
      </p:sp>
    </p:spTree>
    <p:extLst>
      <p:ext uri="{BB962C8B-B14F-4D97-AF65-F5344CB8AC3E}">
        <p14:creationId xmlns:p14="http://schemas.microsoft.com/office/powerpoint/2010/main" val="24824008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a:t>
            </a:r>
            <a:r>
              <a:rPr lang="en-US" sz="1200" kern="1200" baseline="0" dirty="0">
                <a:solidFill>
                  <a:schemeClr val="tx1"/>
                </a:solidFill>
                <a:effectLst/>
                <a:latin typeface="+mn-lt"/>
                <a:ea typeface="+mn-ea"/>
                <a:cs typeface="+mn-cs"/>
              </a:rPr>
              <a:t> aim of my study was to test whether the </a:t>
            </a:r>
            <a:r>
              <a:rPr lang="en-US" sz="1200" kern="1200" dirty="0">
                <a:solidFill>
                  <a:schemeClr val="tx1"/>
                </a:solidFill>
                <a:effectLst/>
                <a:latin typeface="+mn-lt"/>
                <a:ea typeface="+mn-ea"/>
                <a:cs typeface="+mn-cs"/>
              </a:rPr>
              <a:t>emotional blunting effects of acetaminophen extend to the auditory and musical domains. I replicated Dr. Way’s study, using sound stimuli instead of picture stimuli. </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5</a:t>
            </a:fld>
            <a:endParaRPr lang="en-US"/>
          </a:p>
        </p:txBody>
      </p:sp>
    </p:spTree>
    <p:extLst>
      <p:ext uri="{BB962C8B-B14F-4D97-AF65-F5344CB8AC3E}">
        <p14:creationId xmlns:p14="http://schemas.microsoft.com/office/powerpoint/2010/main" val="9736621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Generally speaking, there are three kinds of sound: Natural sounds (like waves on a beach), speech, and music. In</a:t>
            </a:r>
            <a:r>
              <a:rPr lang="en-US" sz="1200" kern="1200" baseline="0" dirty="0">
                <a:solidFill>
                  <a:schemeClr val="tx1"/>
                </a:solidFill>
                <a:effectLst/>
                <a:latin typeface="+mn-lt"/>
                <a:ea typeface="+mn-ea"/>
                <a:cs typeface="+mn-cs"/>
              </a:rPr>
              <a:t> my study, I </a:t>
            </a:r>
            <a:r>
              <a:rPr lang="en-US" sz="1200" kern="1200" dirty="0">
                <a:solidFill>
                  <a:schemeClr val="tx1"/>
                </a:solidFill>
                <a:effectLst/>
                <a:latin typeface="+mn-lt"/>
                <a:ea typeface="+mn-ea"/>
                <a:cs typeface="+mn-cs"/>
              </a:rPr>
              <a:t>used all three of these types of sound.</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6</a:t>
            </a:fld>
            <a:endParaRPr lang="en-US"/>
          </a:p>
        </p:txBody>
      </p:sp>
    </p:spTree>
    <p:extLst>
      <p:ext uri="{BB962C8B-B14F-4D97-AF65-F5344CB8AC3E}">
        <p14:creationId xmlns:p14="http://schemas.microsoft.com/office/powerpoint/2010/main" val="39453761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In addition to testing whether acetaminophen blunts emotional responses to different kinds</a:t>
            </a:r>
            <a:r>
              <a:rPr lang="en-US" sz="1200" kern="1200" baseline="0" dirty="0">
                <a:solidFill>
                  <a:schemeClr val="tx1"/>
                </a:solidFill>
                <a:effectLst/>
                <a:latin typeface="+mn-lt"/>
                <a:ea typeface="+mn-ea"/>
                <a:cs typeface="+mn-cs"/>
              </a:rPr>
              <a:t> of sound, I was also interested in testing whether </a:t>
            </a:r>
            <a:r>
              <a:rPr lang="en-US" sz="1200" kern="1200" dirty="0">
                <a:solidFill>
                  <a:schemeClr val="tx1"/>
                </a:solidFill>
                <a:effectLst/>
                <a:latin typeface="+mn-lt"/>
                <a:ea typeface="+mn-ea"/>
                <a:cs typeface="+mn-cs"/>
              </a:rPr>
              <a:t>acetaminophen blunts both perceived AND induced emotion.</a:t>
            </a:r>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7</a:t>
            </a:fld>
            <a:endParaRPr lang="en-US"/>
          </a:p>
        </p:txBody>
      </p:sp>
    </p:spTree>
    <p:extLst>
      <p:ext uri="{BB962C8B-B14F-4D97-AF65-F5344CB8AC3E}">
        <p14:creationId xmlns:p14="http://schemas.microsoft.com/office/powerpoint/2010/main" val="5000654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baseline="0" dirty="0">
                <a:solidFill>
                  <a:schemeClr val="tx1"/>
                </a:solidFill>
                <a:effectLst/>
                <a:latin typeface="+mn-lt"/>
                <a:ea typeface="+mn-ea"/>
                <a:cs typeface="+mn-cs"/>
              </a:rPr>
              <a:t>I </a:t>
            </a:r>
            <a:r>
              <a:rPr lang="en-US" sz="1200" kern="1200" dirty="0">
                <a:solidFill>
                  <a:schemeClr val="tx1"/>
                </a:solidFill>
                <a:effectLst/>
                <a:latin typeface="+mn-lt"/>
                <a:ea typeface="+mn-ea"/>
                <a:cs typeface="+mn-cs"/>
              </a:rPr>
              <a:t>used a randomized, double-blind, parallel-group, placebo-controlled design. </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8</a:t>
            </a:fld>
            <a:endParaRPr lang="en-US"/>
          </a:p>
        </p:txBody>
      </p:sp>
    </p:spTree>
    <p:extLst>
      <p:ext uri="{BB962C8B-B14F-4D97-AF65-F5344CB8AC3E}">
        <p14:creationId xmlns:p14="http://schemas.microsoft.com/office/powerpoint/2010/main" val="385108265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Participants ingested a pill containing either 1000mg of acetaminophen or a similar-tasting placebo. After consuming the pill, participants were asked to wait about 45 minutes for the drug to take effect. When the study was over, participants were asked to guess whether they had been given the drug or the placebo. </a:t>
            </a:r>
          </a:p>
          <a:p>
            <a:endParaRPr lang="en-US" dirty="0"/>
          </a:p>
        </p:txBody>
      </p:sp>
      <p:sp>
        <p:nvSpPr>
          <p:cNvPr id="4" name="Slide Number Placeholder 3"/>
          <p:cNvSpPr>
            <a:spLocks noGrp="1"/>
          </p:cNvSpPr>
          <p:nvPr>
            <p:ph type="sldNum" sz="quarter" idx="10"/>
          </p:nvPr>
        </p:nvSpPr>
        <p:spPr/>
        <p:txBody>
          <a:bodyPr/>
          <a:lstStyle/>
          <a:p>
            <a:fld id="{48B26E90-491C-534D-A464-9A11D15BA5BB}" type="slidenum">
              <a:rPr lang="en-US" smtClean="0"/>
              <a:t>9</a:t>
            </a:fld>
            <a:endParaRPr lang="en-US"/>
          </a:p>
        </p:txBody>
      </p:sp>
    </p:spTree>
    <p:extLst>
      <p:ext uri="{BB962C8B-B14F-4D97-AF65-F5344CB8AC3E}">
        <p14:creationId xmlns:p14="http://schemas.microsoft.com/office/powerpoint/2010/main" val="7036453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grpSp>
        <p:nvGrpSpPr>
          <p:cNvPr id="9" name="Group 8"/>
          <p:cNvGrpSpPr/>
          <p:nvPr/>
        </p:nvGrpSpPr>
        <p:grpSpPr>
          <a:xfrm>
            <a:off x="486873" y="411480"/>
            <a:ext cx="8170254" cy="6035040"/>
            <a:chOff x="486873" y="411480"/>
            <a:chExt cx="8170254" cy="6035040"/>
          </a:xfrm>
        </p:grpSpPr>
        <p:sp>
          <p:nvSpPr>
            <p:cNvPr id="8" name="Rectangle 7"/>
            <p:cNvSpPr/>
            <p:nvPr/>
          </p:nvSpPr>
          <p:spPr>
            <a:xfrm>
              <a:off x="486873" y="411480"/>
              <a:ext cx="8170254" cy="6035040"/>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p:cNvSpPr>
              <a:spLocks/>
            </p:cNvSpPr>
            <p:nvPr/>
          </p:nvSpPr>
          <p:spPr>
            <a:xfrm>
              <a:off x="562843" y="475488"/>
              <a:ext cx="7982712" cy="5888736"/>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5" name="Straight Connector 14"/>
            <p:cNvCxnSpPr/>
            <p:nvPr/>
          </p:nvCxnSpPr>
          <p:spPr>
            <a:xfrm>
              <a:off x="562842" y="6133646"/>
              <a:ext cx="7982712" cy="1472"/>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a:off x="562843" y="457200"/>
              <a:ext cx="7982712" cy="25786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ctrTitle"/>
          </p:nvPr>
        </p:nvSpPr>
        <p:spPr>
          <a:xfrm>
            <a:off x="914400" y="1123950"/>
            <a:ext cx="7342188" cy="1924050"/>
          </a:xfrm>
        </p:spPr>
        <p:txBody>
          <a:bodyPr anchor="b" anchorCtr="0">
            <a:noAutofit/>
          </a:bodyPr>
          <a:lstStyle>
            <a:lvl1pPr>
              <a:defRPr sz="5400" kern="1200">
                <a:solidFill>
                  <a:schemeClr val="tx1">
                    <a:lumMod val="75000"/>
                    <a:lumOff val="25000"/>
                  </a:schemeClr>
                </a:solidFill>
                <a:latin typeface="+mj-lt"/>
                <a:ea typeface="+mj-ea"/>
                <a:cs typeface="+mj-cs"/>
              </a:defRPr>
            </a:lvl1pPr>
          </a:lstStyle>
          <a:p>
            <a:r>
              <a:rPr lang="en-US"/>
              <a:t>Click to edit Master title style</a:t>
            </a:r>
            <a:endParaRPr dirty="0"/>
          </a:p>
        </p:txBody>
      </p:sp>
      <p:sp>
        <p:nvSpPr>
          <p:cNvPr id="3" name="Subtitle 2"/>
          <p:cNvSpPr>
            <a:spLocks noGrp="1"/>
          </p:cNvSpPr>
          <p:nvPr>
            <p:ph type="subTitle" idx="1"/>
          </p:nvPr>
        </p:nvSpPr>
        <p:spPr>
          <a:xfrm>
            <a:off x="914400" y="3429000"/>
            <a:ext cx="7342188" cy="1752600"/>
          </a:xfrm>
        </p:spPr>
        <p:txBody>
          <a:bodyPr vert="horz" lIns="91440" tIns="45720" rIns="91440" bIns="45720" rtlCol="0">
            <a:normAutofit/>
          </a:bodyPr>
          <a:lstStyle>
            <a:lvl1pPr marL="0" indent="0" algn="ctr" defTabSz="914400" rtl="0" eaLnBrk="1" latinLnBrk="0" hangingPunct="1">
              <a:spcBef>
                <a:spcPts val="300"/>
              </a:spcBef>
              <a:buClr>
                <a:schemeClr val="tx1">
                  <a:lumMod val="75000"/>
                  <a:lumOff val="25000"/>
                </a:schemeClr>
              </a:buClr>
              <a:buFont typeface="Arial" pitchFamily="34" charset="0"/>
              <a:buNone/>
              <a:defRPr sz="2000" kern="1200">
                <a:solidFill>
                  <a:schemeClr val="tx1">
                    <a:lumMod val="75000"/>
                    <a:lumOff val="25000"/>
                  </a:schemeClr>
                </a:solidFill>
                <a:latin typeface="+mn-lt"/>
                <a:ea typeface="+mn-ea"/>
                <a:cs typeface="+mn-cs"/>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73741" y="6122894"/>
            <a:ext cx="2133600" cy="259317"/>
          </a:xfrm>
        </p:spPr>
        <p:txBody>
          <a:bodyPr/>
          <a:lstStyle/>
          <a:p>
            <a:fld id="{7D290233-0DD1-4A80-BB1E-9ADC3556DBB6}" type="datetimeFigureOut">
              <a:rPr lang="en-US" smtClean="0"/>
              <a:t>3/20/20</a:t>
            </a:fld>
            <a:endParaRPr lang="en-US"/>
          </a:p>
        </p:txBody>
      </p:sp>
      <p:sp>
        <p:nvSpPr>
          <p:cNvPr id="5" name="Footer Placeholder 4"/>
          <p:cNvSpPr>
            <a:spLocks noGrp="1"/>
          </p:cNvSpPr>
          <p:nvPr>
            <p:ph type="ftr" sz="quarter" idx="11"/>
          </p:nvPr>
        </p:nvSpPr>
        <p:spPr>
          <a:xfrm>
            <a:off x="5638800" y="6122894"/>
            <a:ext cx="2895600" cy="257810"/>
          </a:xfrm>
        </p:spPr>
        <p:txBody>
          <a:bodyPr/>
          <a:lstStyle/>
          <a:p>
            <a:endParaRPr lang="en-US"/>
          </a:p>
        </p:txBody>
      </p:sp>
      <p:sp>
        <p:nvSpPr>
          <p:cNvPr id="6" name="Slide Number Placeholder 5"/>
          <p:cNvSpPr>
            <a:spLocks noGrp="1"/>
          </p:cNvSpPr>
          <p:nvPr>
            <p:ph type="sldNum" sz="quarter" idx="12"/>
          </p:nvPr>
        </p:nvSpPr>
        <p:spPr>
          <a:xfrm>
            <a:off x="4191000" y="6122894"/>
            <a:ext cx="762000" cy="271463"/>
          </a:xfrm>
        </p:spPr>
        <p:txBody>
          <a:bodyPr/>
          <a:lstStyle/>
          <a:p>
            <a:fld id="{CFE4BAC9-6D41-4691-9299-18EF07EF0177}"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Content, Picture, and Caption">
    <p:spTree>
      <p:nvGrpSpPr>
        <p:cNvPr id="1" name=""/>
        <p:cNvGrpSpPr/>
        <p:nvPr/>
      </p:nvGrpSpPr>
      <p:grpSpPr>
        <a:xfrm>
          <a:off x="0" y="0"/>
          <a:ext cx="0" cy="0"/>
          <a:chOff x="0" y="0"/>
          <a:chExt cx="0" cy="0"/>
        </a:xfrm>
      </p:grpSpPr>
      <p:grpSp>
        <p:nvGrpSpPr>
          <p:cNvPr id="8" name="Group 7"/>
          <p:cNvGrpSpPr/>
          <p:nvPr/>
        </p:nvGrpSpPr>
        <p:grpSpPr>
          <a:xfrm>
            <a:off x="182880" y="173699"/>
            <a:ext cx="8778240" cy="6510602"/>
            <a:chOff x="182880" y="173699"/>
            <a:chExt cx="8778240" cy="6510602"/>
          </a:xfrm>
        </p:grpSpPr>
        <p:grpSp>
          <p:nvGrpSpPr>
            <p:cNvPr id="26" name="Group 25"/>
            <p:cNvGrpSpPr/>
            <p:nvPr/>
          </p:nvGrpSpPr>
          <p:grpSpPr>
            <a:xfrm>
              <a:off x="182880" y="173699"/>
              <a:ext cx="8778240" cy="6510602"/>
              <a:chOff x="182880" y="173699"/>
              <a:chExt cx="8778240" cy="6510602"/>
            </a:xfrm>
          </p:grpSpPr>
          <p:grpSp>
            <p:nvGrpSpPr>
              <p:cNvPr id="27" name="Group 26"/>
              <p:cNvGrpSpPr/>
              <p:nvPr/>
            </p:nvGrpSpPr>
            <p:grpSpPr>
              <a:xfrm>
                <a:off x="182880" y="173699"/>
                <a:ext cx="8778240" cy="6510602"/>
                <a:chOff x="182880" y="173699"/>
                <a:chExt cx="8778240" cy="6510602"/>
              </a:xfrm>
            </p:grpSpPr>
            <p:sp>
              <p:nvSpPr>
                <p:cNvPr id="29" name="Rectangle 28"/>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0" name="Group 10"/>
                <p:cNvGrpSpPr/>
                <p:nvPr/>
              </p:nvGrpSpPr>
              <p:grpSpPr>
                <a:xfrm>
                  <a:off x="256032" y="237744"/>
                  <a:ext cx="8622792" cy="6364224"/>
                  <a:chOff x="247157" y="247430"/>
                  <a:chExt cx="8622792" cy="6364224"/>
                </a:xfrm>
              </p:grpSpPr>
              <p:sp>
                <p:nvSpPr>
                  <p:cNvPr id="31" name="Rectangle 30"/>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32" name="Straight Connector 31"/>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8" name="Rectangle 27"/>
              <p:cNvSpPr/>
              <p:nvPr/>
            </p:nvSpPr>
            <p:spPr>
              <a:xfrm rot="5400000">
                <a:off x="801086" y="3274090"/>
                <a:ext cx="613562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5" name="Rectangle 24"/>
            <p:cNvSpPr/>
            <p:nvPr/>
          </p:nvSpPr>
          <p:spPr>
            <a:xfrm rot="10800000">
              <a:off x="258763" y="1594462"/>
              <a:ext cx="357530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530225" y="1694329"/>
            <a:ext cx="3008313" cy="914400"/>
          </a:xfrm>
        </p:spPr>
        <p:txBody>
          <a:bodyPr anchor="b">
            <a:normAutofit/>
          </a:bodyPr>
          <a:lstStyle>
            <a:lvl1pPr algn="l">
              <a:defRPr sz="2800" b="0"/>
            </a:lvl1pPr>
          </a:lstStyle>
          <a:p>
            <a:r>
              <a:rPr lang="en-US"/>
              <a:t>Click to edit Master title style</a:t>
            </a:r>
            <a:endParaRPr dirty="0"/>
          </a:p>
        </p:txBody>
      </p:sp>
      <p:sp>
        <p:nvSpPr>
          <p:cNvPr id="3" name="Content Placeholder 2"/>
          <p:cNvSpPr>
            <a:spLocks noGrp="1"/>
          </p:cNvSpPr>
          <p:nvPr>
            <p:ph idx="1"/>
          </p:nvPr>
        </p:nvSpPr>
        <p:spPr>
          <a:xfrm>
            <a:off x="4328319" y="609600"/>
            <a:ext cx="4114800" cy="5465763"/>
          </a:xfrm>
        </p:spPr>
        <p:txBody>
          <a:bodyPr>
            <a:normAutofit/>
          </a:bodyPr>
          <a:lstStyle>
            <a:lvl1pPr>
              <a:defRPr sz="2400" baseline="0"/>
            </a:lvl1pPr>
            <a:lvl2pPr>
              <a:defRPr sz="2200" baseline="0"/>
            </a:lvl2pPr>
            <a:lvl3pPr>
              <a:defRPr sz="2000" baseline="0"/>
            </a:lvl3pPr>
            <a:lvl4pPr>
              <a:defRPr sz="1800" baseline="0"/>
            </a:lvl4pPr>
            <a:lvl5pPr>
              <a:defRPr sz="18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530225" y="2672323"/>
            <a:ext cx="3008313" cy="3403040"/>
          </a:xfrm>
        </p:spPr>
        <p:txBody>
          <a:bodyPr>
            <a:normAutofit/>
          </a:bodyPr>
          <a:lstStyle>
            <a:lvl1pPr marL="0" indent="0">
              <a:lnSpc>
                <a:spcPct val="120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D290233-0DD1-4A80-BB1E-9ADC3556DBB6}" type="datetimeFigureOut">
              <a:rPr lang="en-US" smtClean="0"/>
              <a:t>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
        <p:nvSpPr>
          <p:cNvPr id="17" name="Picture Placeholder 16"/>
          <p:cNvSpPr>
            <a:spLocks noGrp="1"/>
          </p:cNvSpPr>
          <p:nvPr>
            <p:ph type="pic" sz="quarter" idx="13"/>
          </p:nvPr>
        </p:nvSpPr>
        <p:spPr>
          <a:xfrm>
            <a:off x="352892" y="310123"/>
            <a:ext cx="3398837" cy="1204912"/>
          </a:xfrm>
        </p:spPr>
        <p:txBody>
          <a:bodyPr>
            <a:normAutofit/>
          </a:bodyPr>
          <a:lstStyle>
            <a:lvl1pPr>
              <a:buNone/>
              <a:defRPr sz="1800"/>
            </a:lvl1pPr>
          </a:lstStyle>
          <a:p>
            <a:r>
              <a:rPr lang="en-US"/>
              <a:t>Drag picture to placeholder or click icon to add</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15" name="Group 14"/>
          <p:cNvGrpSpPr/>
          <p:nvPr/>
        </p:nvGrpSpPr>
        <p:grpSpPr>
          <a:xfrm>
            <a:off x="182880" y="173699"/>
            <a:ext cx="8778240" cy="6510602"/>
            <a:chOff x="182880" y="173699"/>
            <a:chExt cx="8778240" cy="6510602"/>
          </a:xfrm>
        </p:grpSpPr>
        <p:grpSp>
          <p:nvGrpSpPr>
            <p:cNvPr id="16" name="Group 15"/>
            <p:cNvGrpSpPr/>
            <p:nvPr/>
          </p:nvGrpSpPr>
          <p:grpSpPr>
            <a:xfrm>
              <a:off x="182880" y="173699"/>
              <a:ext cx="8778240" cy="6510602"/>
              <a:chOff x="182880" y="173699"/>
              <a:chExt cx="8778240" cy="6510602"/>
            </a:xfrm>
          </p:grpSpPr>
          <p:sp>
            <p:nvSpPr>
              <p:cNvPr id="18" name="Rectangle 17"/>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9" name="Group 10"/>
              <p:cNvGrpSpPr/>
              <p:nvPr/>
            </p:nvGrpSpPr>
            <p:grpSpPr>
              <a:xfrm>
                <a:off x="256032" y="237744"/>
                <a:ext cx="8622792" cy="6364224"/>
                <a:chOff x="247157" y="247430"/>
                <a:chExt cx="8622792" cy="6364224"/>
              </a:xfrm>
            </p:grpSpPr>
            <p:sp>
              <p:nvSpPr>
                <p:cNvPr id="20" name="Rectangle 19"/>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1" name="Straight Connector 20"/>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17" name="Rectangle 16"/>
            <p:cNvSpPr/>
            <p:nvPr/>
          </p:nvSpPr>
          <p:spPr>
            <a:xfrm rot="5400000">
              <a:off x="801086" y="3274090"/>
              <a:ext cx="613562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530352" y="1691640"/>
            <a:ext cx="3008376" cy="914400"/>
          </a:xfrm>
        </p:spPr>
        <p:txBody>
          <a:bodyPr anchor="b">
            <a:noAutofit/>
          </a:bodyPr>
          <a:lstStyle>
            <a:lvl1pPr algn="l">
              <a:defRPr sz="2800" b="0"/>
            </a:lvl1pPr>
          </a:lstStyle>
          <a:p>
            <a:r>
              <a:rPr lang="en-US"/>
              <a:t>Click to edit Master title style</a:t>
            </a:r>
            <a:endParaRPr/>
          </a:p>
        </p:txBody>
      </p:sp>
      <p:sp>
        <p:nvSpPr>
          <p:cNvPr id="3" name="Picture Placeholder 2"/>
          <p:cNvSpPr>
            <a:spLocks noGrp="1"/>
          </p:cNvSpPr>
          <p:nvPr>
            <p:ph type="pic" idx="1"/>
          </p:nvPr>
        </p:nvSpPr>
        <p:spPr>
          <a:xfrm>
            <a:off x="4338559" y="612775"/>
            <a:ext cx="4114800" cy="5468112"/>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a:p>
        </p:txBody>
      </p:sp>
      <p:sp>
        <p:nvSpPr>
          <p:cNvPr id="4" name="Text Placeholder 3"/>
          <p:cNvSpPr>
            <a:spLocks noGrp="1"/>
          </p:cNvSpPr>
          <p:nvPr>
            <p:ph type="body" sz="half" idx="2"/>
          </p:nvPr>
        </p:nvSpPr>
        <p:spPr>
          <a:xfrm>
            <a:off x="530352" y="2670048"/>
            <a:ext cx="3008376" cy="3401568"/>
          </a:xfrm>
        </p:spPr>
        <p:txBody>
          <a:bodyPr vert="horz" lIns="91440" tIns="45720" rIns="91440" bIns="45720" rtlCol="0">
            <a:normAutofit/>
          </a:bodyPr>
          <a:lstStyle>
            <a:lvl1pPr marL="0" indent="0">
              <a:lnSpc>
                <a:spcPct val="120000"/>
              </a:lnSpc>
              <a:spcBef>
                <a:spcPts val="600"/>
              </a:spcBef>
              <a:buNone/>
              <a:defRPr sz="1600" kern="1200">
                <a:solidFill>
                  <a:schemeClr val="tx1">
                    <a:lumMod val="75000"/>
                    <a:lumOff val="2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lnSpc>
                <a:spcPct val="120000"/>
              </a:lnSpc>
              <a:spcBef>
                <a:spcPts val="2000"/>
              </a:spcBef>
              <a:buClr>
                <a:schemeClr val="bg1">
                  <a:lumMod val="75000"/>
                  <a:lumOff val="25000"/>
                </a:schemeClr>
              </a:buClr>
              <a:buFont typeface="Arial" pitchFamily="34" charset="0"/>
              <a:buNone/>
            </a:pPr>
            <a:r>
              <a:rPr lang="en-US"/>
              <a:t>Click to edit Master text styles</a:t>
            </a:r>
          </a:p>
        </p:txBody>
      </p:sp>
      <p:sp>
        <p:nvSpPr>
          <p:cNvPr id="5" name="Date Placeholder 4"/>
          <p:cNvSpPr>
            <a:spLocks noGrp="1"/>
          </p:cNvSpPr>
          <p:nvPr>
            <p:ph type="dt" sz="half" idx="10"/>
          </p:nvPr>
        </p:nvSpPr>
        <p:spPr/>
        <p:txBody>
          <a:bodyPr/>
          <a:lstStyle/>
          <a:p>
            <a:fld id="{7D290233-0DD1-4A80-BB1E-9ADC3556DBB6}" type="datetimeFigureOut">
              <a:rPr lang="en-US" smtClean="0"/>
              <a:t>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above Caption">
    <p:spTree>
      <p:nvGrpSpPr>
        <p:cNvPr id="1" name=""/>
        <p:cNvGrpSpPr/>
        <p:nvPr/>
      </p:nvGrpSpPr>
      <p:grpSpPr>
        <a:xfrm>
          <a:off x="0" y="0"/>
          <a:ext cx="0" cy="0"/>
          <a:chOff x="0" y="0"/>
          <a:chExt cx="0" cy="0"/>
        </a:xfrm>
      </p:grpSpPr>
      <p:grpSp>
        <p:nvGrpSpPr>
          <p:cNvPr id="10" name="Group 9"/>
          <p:cNvGrpSpPr/>
          <p:nvPr/>
        </p:nvGrpSpPr>
        <p:grpSpPr>
          <a:xfrm>
            <a:off x="182880" y="173699"/>
            <a:ext cx="8778240" cy="6510602"/>
            <a:chOff x="182880" y="173699"/>
            <a:chExt cx="8778240" cy="6510602"/>
          </a:xfrm>
        </p:grpSpPr>
        <p:grpSp>
          <p:nvGrpSpPr>
            <p:cNvPr id="17" name="Group 16"/>
            <p:cNvGrpSpPr/>
            <p:nvPr/>
          </p:nvGrpSpPr>
          <p:grpSpPr>
            <a:xfrm>
              <a:off x="182880" y="173699"/>
              <a:ext cx="8778240" cy="6510602"/>
              <a:chOff x="182880" y="173699"/>
              <a:chExt cx="8778240" cy="6510602"/>
            </a:xfrm>
          </p:grpSpPr>
          <p:sp>
            <p:nvSpPr>
              <p:cNvPr id="19" name="Rectangle 18"/>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1" name="Group 10"/>
              <p:cNvGrpSpPr/>
              <p:nvPr/>
            </p:nvGrpSpPr>
            <p:grpSpPr>
              <a:xfrm>
                <a:off x="256032" y="237744"/>
                <a:ext cx="8622792" cy="6364224"/>
                <a:chOff x="247157" y="247430"/>
                <a:chExt cx="8622792" cy="6364224"/>
              </a:xfrm>
            </p:grpSpPr>
            <p:sp>
              <p:nvSpPr>
                <p:cNvPr id="22" name="Rectangle 21"/>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3" name="Straight Connector 22"/>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0" name="Rectangle 19"/>
            <p:cNvSpPr/>
            <p:nvPr/>
          </p:nvSpPr>
          <p:spPr>
            <a:xfrm>
              <a:off x="256032" y="42031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530351" y="4287819"/>
            <a:ext cx="8021977" cy="916193"/>
          </a:xfrm>
        </p:spPr>
        <p:txBody>
          <a:bodyPr anchor="b">
            <a:noAutofit/>
          </a:bodyPr>
          <a:lstStyle>
            <a:lvl1pPr algn="l">
              <a:defRPr sz="3600" b="0"/>
            </a:lvl1pPr>
          </a:lstStyle>
          <a:p>
            <a:r>
              <a:rPr lang="en-US"/>
              <a:t>Click to edit Master title style</a:t>
            </a:r>
            <a:endParaRPr dirty="0"/>
          </a:p>
        </p:txBody>
      </p:sp>
      <p:sp>
        <p:nvSpPr>
          <p:cNvPr id="3" name="Picture Placeholder 2"/>
          <p:cNvSpPr>
            <a:spLocks noGrp="1"/>
          </p:cNvSpPr>
          <p:nvPr>
            <p:ph type="pic" idx="1"/>
          </p:nvPr>
        </p:nvSpPr>
        <p:spPr>
          <a:xfrm>
            <a:off x="356347" y="331694"/>
            <a:ext cx="8421624" cy="3783106"/>
          </a:xfrm>
        </p:spPr>
        <p:txBody>
          <a:bodyPr>
            <a:normAutofit/>
          </a:bodyPr>
          <a:lstStyle>
            <a:lvl1pPr marL="0" indent="0">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endParaRPr/>
          </a:p>
        </p:txBody>
      </p:sp>
      <p:sp>
        <p:nvSpPr>
          <p:cNvPr id="4" name="Text Placeholder 3"/>
          <p:cNvSpPr>
            <a:spLocks noGrp="1"/>
          </p:cNvSpPr>
          <p:nvPr>
            <p:ph type="body" sz="half" idx="2"/>
          </p:nvPr>
        </p:nvSpPr>
        <p:spPr>
          <a:xfrm>
            <a:off x="530351" y="5271247"/>
            <a:ext cx="8021977" cy="1013011"/>
          </a:xfrm>
        </p:spPr>
        <p:txBody>
          <a:bodyPr vert="horz" lIns="91440" tIns="45720" rIns="91440" bIns="45720" rtlCol="0">
            <a:normAutofit/>
          </a:bodyPr>
          <a:lstStyle>
            <a:lvl1pPr marL="0" indent="0">
              <a:spcBef>
                <a:spcPts val="0"/>
              </a:spcBef>
              <a:buNone/>
              <a:defRPr sz="1800" kern="1200">
                <a:solidFill>
                  <a:schemeClr val="tx1">
                    <a:lumMod val="75000"/>
                    <a:lumOff val="2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lnSpc>
                <a:spcPct val="120000"/>
              </a:lnSpc>
              <a:spcBef>
                <a:spcPts val="2000"/>
              </a:spcBef>
              <a:buClr>
                <a:schemeClr val="bg1">
                  <a:lumMod val="75000"/>
                  <a:lumOff val="25000"/>
                </a:schemeClr>
              </a:buClr>
              <a:buFont typeface="Arial" pitchFamily="34" charset="0"/>
              <a:buNone/>
            </a:pPr>
            <a:r>
              <a:rPr lang="en-US"/>
              <a:t>Click to edit Master text styles</a:t>
            </a:r>
          </a:p>
        </p:txBody>
      </p:sp>
      <p:sp>
        <p:nvSpPr>
          <p:cNvPr id="5" name="Date Placeholder 4"/>
          <p:cNvSpPr>
            <a:spLocks noGrp="1"/>
          </p:cNvSpPr>
          <p:nvPr>
            <p:ph type="dt" sz="half" idx="10"/>
          </p:nvPr>
        </p:nvSpPr>
        <p:spPr/>
        <p:txBody>
          <a:bodyPr/>
          <a:lstStyle/>
          <a:p>
            <a:fld id="{7D290233-0DD1-4A80-BB1E-9ADC3556DBB6}" type="datetimeFigureOut">
              <a:rPr lang="en-US" smtClean="0"/>
              <a:t>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grpSp>
        <p:nvGrpSpPr>
          <p:cNvPr id="13" name="Group 12"/>
          <p:cNvGrpSpPr/>
          <p:nvPr/>
        </p:nvGrpSpPr>
        <p:grpSpPr>
          <a:xfrm>
            <a:off x="182880" y="173699"/>
            <a:ext cx="8778240" cy="6510602"/>
            <a:chOff x="182880" y="173699"/>
            <a:chExt cx="8778240" cy="6510602"/>
          </a:xfrm>
        </p:grpSpPr>
        <p:sp>
          <p:nvSpPr>
            <p:cNvPr id="14" name="Rectangle 13"/>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5" name="Group 10"/>
            <p:cNvGrpSpPr/>
            <p:nvPr/>
          </p:nvGrpSpPr>
          <p:grpSpPr>
            <a:xfrm>
              <a:off x="256032" y="237744"/>
              <a:ext cx="8622792" cy="6364224"/>
              <a:chOff x="247157" y="247430"/>
              <a:chExt cx="8622792" cy="6364224"/>
            </a:xfrm>
          </p:grpSpPr>
          <p:sp>
            <p:nvSpPr>
              <p:cNvPr id="16" name="Rectangle 15"/>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7" name="Straight Connector 16"/>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8" name="Rectangle 17"/>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7D290233-0DD1-4A80-BB1E-9ADC3556DBB6}" type="datetimeFigureOut">
              <a:rPr lang="en-US" smtClean="0"/>
              <a:t>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182880" y="173699"/>
            <a:ext cx="8778240" cy="6510602"/>
            <a:chOff x="182880" y="173699"/>
            <a:chExt cx="8778240" cy="6510602"/>
          </a:xfrm>
        </p:grpSpPr>
        <p:grpSp>
          <p:nvGrpSpPr>
            <p:cNvPr id="14" name="Group 13"/>
            <p:cNvGrpSpPr/>
            <p:nvPr/>
          </p:nvGrpSpPr>
          <p:grpSpPr>
            <a:xfrm>
              <a:off x="182880" y="173699"/>
              <a:ext cx="8778240" cy="6510602"/>
              <a:chOff x="182880" y="173699"/>
              <a:chExt cx="8778240" cy="6510602"/>
            </a:xfrm>
          </p:grpSpPr>
          <p:sp>
            <p:nvSpPr>
              <p:cNvPr id="15" name="Rectangle 14"/>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6" name="Group 10"/>
              <p:cNvGrpSpPr/>
              <p:nvPr/>
            </p:nvGrpSpPr>
            <p:grpSpPr>
              <a:xfrm>
                <a:off x="256032" y="237744"/>
                <a:ext cx="8622792" cy="6364224"/>
                <a:chOff x="247157" y="247430"/>
                <a:chExt cx="8622792" cy="6364224"/>
              </a:xfrm>
            </p:grpSpPr>
            <p:sp>
              <p:nvSpPr>
                <p:cNvPr id="17" name="Rectangle 16"/>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9" name="Straight Connector 18"/>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18" name="Rectangle 17"/>
            <p:cNvSpPr/>
            <p:nvPr/>
          </p:nvSpPr>
          <p:spPr>
            <a:xfrm rot="5400000">
              <a:off x="4242277" y="3274090"/>
              <a:ext cx="613562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Vertical Title 1"/>
          <p:cNvSpPr>
            <a:spLocks noGrp="1"/>
          </p:cNvSpPr>
          <p:nvPr>
            <p:ph type="title" orient="vert"/>
          </p:nvPr>
        </p:nvSpPr>
        <p:spPr>
          <a:xfrm>
            <a:off x="7391399" y="609600"/>
            <a:ext cx="1416423" cy="5516563"/>
          </a:xfrm>
        </p:spPr>
        <p:txBody>
          <a:bodyPr vert="eaVert">
            <a:normAutofit/>
          </a:bodyPr>
          <a:lstStyle>
            <a:lvl1pPr>
              <a:defRPr sz="3600"/>
            </a:lvl1pPr>
          </a:lstStyle>
          <a:p>
            <a:r>
              <a:rPr lang="en-US"/>
              <a:t>Click to edit Master title style</a:t>
            </a:r>
            <a:endParaRPr/>
          </a:p>
        </p:txBody>
      </p:sp>
      <p:sp>
        <p:nvSpPr>
          <p:cNvPr id="3" name="Vertical Text Placeholder 2"/>
          <p:cNvSpPr>
            <a:spLocks noGrp="1"/>
          </p:cNvSpPr>
          <p:nvPr>
            <p:ph type="body" orient="vert" idx="1"/>
          </p:nvPr>
        </p:nvSpPr>
        <p:spPr>
          <a:xfrm>
            <a:off x="578222" y="609600"/>
            <a:ext cx="6279777" cy="5516563"/>
          </a:xfrm>
        </p:spPr>
        <p:txBody>
          <a:bodyPr vert="eaVert"/>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7D290233-0DD1-4A80-BB1E-9ADC3556DBB6}" type="datetimeFigureOut">
              <a:rPr lang="en-US" smtClean="0"/>
              <a:t>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grpSp>
        <p:nvGrpSpPr>
          <p:cNvPr id="9" name="Group 8"/>
          <p:cNvGrpSpPr/>
          <p:nvPr/>
        </p:nvGrpSpPr>
        <p:grpSpPr>
          <a:xfrm>
            <a:off x="182880" y="173699"/>
            <a:ext cx="8778240" cy="6510602"/>
            <a:chOff x="182880" y="173699"/>
            <a:chExt cx="8778240" cy="6510602"/>
          </a:xfrm>
        </p:grpSpPr>
        <p:sp>
          <p:nvSpPr>
            <p:cNvPr id="13" name="Rectangle 12"/>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 name="Group 10"/>
            <p:cNvGrpSpPr/>
            <p:nvPr/>
          </p:nvGrpSpPr>
          <p:grpSpPr>
            <a:xfrm>
              <a:off x="256032" y="237744"/>
              <a:ext cx="8622792" cy="6364224"/>
              <a:chOff x="247157" y="247430"/>
              <a:chExt cx="8622792" cy="6364224"/>
            </a:xfrm>
          </p:grpSpPr>
          <p:sp>
            <p:nvSpPr>
              <p:cNvPr id="19" name="Rectangle 18"/>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0" name="Straight Connector 19"/>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1" name="Rectangle 20"/>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idx="1"/>
          </p:nvPr>
        </p:nvSpPr>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10"/>
          </p:nvPr>
        </p:nvSpPr>
        <p:spPr/>
        <p:txBody>
          <a:bodyPr/>
          <a:lstStyle/>
          <a:p>
            <a:fld id="{7D290233-0DD1-4A80-BB1E-9ADC3556DBB6}" type="datetimeFigureOut">
              <a:rPr lang="en-US" smtClean="0"/>
              <a:t>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Picture">
    <p:spTree>
      <p:nvGrpSpPr>
        <p:cNvPr id="1" name=""/>
        <p:cNvGrpSpPr/>
        <p:nvPr/>
      </p:nvGrpSpPr>
      <p:grpSpPr>
        <a:xfrm>
          <a:off x="0" y="0"/>
          <a:ext cx="0" cy="0"/>
          <a:chOff x="0" y="0"/>
          <a:chExt cx="0" cy="0"/>
        </a:xfrm>
      </p:grpSpPr>
      <p:grpSp>
        <p:nvGrpSpPr>
          <p:cNvPr id="10" name="Group 9"/>
          <p:cNvGrpSpPr/>
          <p:nvPr/>
        </p:nvGrpSpPr>
        <p:grpSpPr>
          <a:xfrm>
            <a:off x="486873" y="411480"/>
            <a:ext cx="8170254" cy="6035040"/>
            <a:chOff x="486873" y="411480"/>
            <a:chExt cx="8170254" cy="6035040"/>
          </a:xfrm>
        </p:grpSpPr>
        <p:sp>
          <p:nvSpPr>
            <p:cNvPr id="12" name="Rectangle 11"/>
            <p:cNvSpPr/>
            <p:nvPr/>
          </p:nvSpPr>
          <p:spPr>
            <a:xfrm>
              <a:off x="486873" y="411480"/>
              <a:ext cx="8170254" cy="6035040"/>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6" name="Group 11"/>
            <p:cNvGrpSpPr/>
            <p:nvPr/>
          </p:nvGrpSpPr>
          <p:grpSpPr>
            <a:xfrm>
              <a:off x="562842" y="475488"/>
              <a:ext cx="7982713" cy="5888736"/>
              <a:chOff x="562842" y="475488"/>
              <a:chExt cx="7982713" cy="5888736"/>
            </a:xfrm>
          </p:grpSpPr>
          <p:sp>
            <p:nvSpPr>
              <p:cNvPr id="8" name="Rectangle 7"/>
              <p:cNvSpPr>
                <a:spLocks/>
              </p:cNvSpPr>
              <p:nvPr/>
            </p:nvSpPr>
            <p:spPr>
              <a:xfrm>
                <a:off x="562843" y="475488"/>
                <a:ext cx="7982712" cy="5888736"/>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9" name="Straight Connector 8"/>
              <p:cNvCxnSpPr/>
              <p:nvPr/>
            </p:nvCxnSpPr>
            <p:spPr>
              <a:xfrm>
                <a:off x="562842" y="6133646"/>
                <a:ext cx="7982712" cy="1472"/>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cxnSp>
            <p:nvCxnSpPr>
              <p:cNvPr id="11" name="Straight Connector 10"/>
              <p:cNvCxnSpPr/>
              <p:nvPr/>
            </p:nvCxnSpPr>
            <p:spPr>
              <a:xfrm>
                <a:off x="562842" y="3427528"/>
                <a:ext cx="7982712" cy="1472"/>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 name="Title 1"/>
          <p:cNvSpPr>
            <a:spLocks noGrp="1"/>
          </p:cNvSpPr>
          <p:nvPr>
            <p:ph type="ctrTitle"/>
          </p:nvPr>
        </p:nvSpPr>
        <p:spPr>
          <a:xfrm>
            <a:off x="900113" y="3442447"/>
            <a:ext cx="7345362" cy="1532965"/>
          </a:xfrm>
        </p:spPr>
        <p:txBody>
          <a:bodyPr anchor="b" anchorCtr="0">
            <a:normAutofit/>
          </a:bodyPr>
          <a:lstStyle>
            <a:lvl1pPr>
              <a:defRPr sz="5400"/>
            </a:lvl1pPr>
          </a:lstStyle>
          <a:p>
            <a:r>
              <a:rPr lang="en-US"/>
              <a:t>Click to edit Master title style</a:t>
            </a:r>
            <a:endParaRPr/>
          </a:p>
        </p:txBody>
      </p:sp>
      <p:sp>
        <p:nvSpPr>
          <p:cNvPr id="3" name="Subtitle 2"/>
          <p:cNvSpPr>
            <a:spLocks noGrp="1"/>
          </p:cNvSpPr>
          <p:nvPr>
            <p:ph type="subTitle" idx="1"/>
          </p:nvPr>
        </p:nvSpPr>
        <p:spPr>
          <a:xfrm>
            <a:off x="900113" y="5029200"/>
            <a:ext cx="7345362" cy="990600"/>
          </a:xfrm>
        </p:spPr>
        <p:txBody>
          <a:bodyPr>
            <a:normAutofit/>
          </a:bodyPr>
          <a:lstStyle>
            <a:lvl1pPr marL="0" indent="0" algn="ctr">
              <a:spcBef>
                <a:spcPts val="300"/>
              </a:spcBef>
              <a:buNone/>
              <a:defRPr sz="2000">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dirty="0"/>
          </a:p>
        </p:txBody>
      </p:sp>
      <p:sp>
        <p:nvSpPr>
          <p:cNvPr id="4" name="Date Placeholder 3"/>
          <p:cNvSpPr>
            <a:spLocks noGrp="1"/>
          </p:cNvSpPr>
          <p:nvPr>
            <p:ph type="dt" sz="half" idx="10"/>
          </p:nvPr>
        </p:nvSpPr>
        <p:spPr>
          <a:xfrm>
            <a:off x="569259" y="6122894"/>
            <a:ext cx="2133600" cy="259317"/>
          </a:xfrm>
        </p:spPr>
        <p:txBody>
          <a:bodyPr/>
          <a:lstStyle/>
          <a:p>
            <a:fld id="{7D290233-0DD1-4A80-BB1E-9ADC3556DBB6}" type="datetimeFigureOut">
              <a:rPr lang="en-US" smtClean="0"/>
              <a:t>3/20/20</a:t>
            </a:fld>
            <a:endParaRPr lang="en-US"/>
          </a:p>
        </p:txBody>
      </p:sp>
      <p:sp>
        <p:nvSpPr>
          <p:cNvPr id="5" name="Footer Placeholder 4"/>
          <p:cNvSpPr>
            <a:spLocks noGrp="1"/>
          </p:cNvSpPr>
          <p:nvPr>
            <p:ph type="ftr" sz="quarter" idx="11"/>
          </p:nvPr>
        </p:nvSpPr>
        <p:spPr>
          <a:xfrm>
            <a:off x="5638800" y="6124401"/>
            <a:ext cx="2895600" cy="257810"/>
          </a:xfrm>
        </p:spPr>
        <p:txBody>
          <a:bodyPr/>
          <a:lstStyle/>
          <a:p>
            <a:endParaRPr lang="en-US"/>
          </a:p>
        </p:txBody>
      </p:sp>
      <p:sp>
        <p:nvSpPr>
          <p:cNvPr id="14" name="Picture Placeholder 13"/>
          <p:cNvSpPr>
            <a:spLocks noGrp="1"/>
          </p:cNvSpPr>
          <p:nvPr>
            <p:ph type="pic" sz="quarter" idx="12"/>
          </p:nvPr>
        </p:nvSpPr>
        <p:spPr>
          <a:xfrm>
            <a:off x="636493" y="533400"/>
            <a:ext cx="7836408" cy="2828925"/>
          </a:xfrm>
        </p:spPr>
        <p:txBody>
          <a:bodyPr>
            <a:normAutofit/>
          </a:bodyPr>
          <a:lstStyle>
            <a:lvl1pPr>
              <a:buNone/>
              <a:defRPr sz="2000"/>
            </a:lvl1pPr>
          </a:lstStyle>
          <a:p>
            <a:r>
              <a:rPr lang="en-US"/>
              <a:t>Drag picture to placeholder or click icon to add</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9" name="Group 8"/>
          <p:cNvGrpSpPr/>
          <p:nvPr/>
        </p:nvGrpSpPr>
        <p:grpSpPr>
          <a:xfrm>
            <a:off x="182880" y="173699"/>
            <a:ext cx="8778240" cy="6510602"/>
            <a:chOff x="182880" y="173699"/>
            <a:chExt cx="8778240" cy="6510602"/>
          </a:xfrm>
        </p:grpSpPr>
        <p:sp>
          <p:nvSpPr>
            <p:cNvPr id="12" name="Rectangle 11"/>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8" name="Group 10"/>
            <p:cNvGrpSpPr/>
            <p:nvPr/>
          </p:nvGrpSpPr>
          <p:grpSpPr>
            <a:xfrm>
              <a:off x="256032" y="237744"/>
              <a:ext cx="8622792" cy="6364224"/>
              <a:chOff x="247157" y="247430"/>
              <a:chExt cx="8622792" cy="6364224"/>
            </a:xfrm>
          </p:grpSpPr>
          <p:sp>
            <p:nvSpPr>
              <p:cNvPr id="27" name="Rectangle 26"/>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8" name="Straight Connector 27"/>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 name="Title 1"/>
          <p:cNvSpPr>
            <a:spLocks noGrp="1"/>
          </p:cNvSpPr>
          <p:nvPr>
            <p:ph type="title"/>
          </p:nvPr>
        </p:nvSpPr>
        <p:spPr>
          <a:xfrm>
            <a:off x="900113" y="1371600"/>
            <a:ext cx="7345362" cy="1676400"/>
          </a:xfrm>
        </p:spPr>
        <p:txBody>
          <a:bodyPr anchor="b" anchorCtr="0">
            <a:noAutofit/>
          </a:bodyPr>
          <a:lstStyle>
            <a:lvl1pPr algn="ctr">
              <a:defRPr sz="5400" b="0" i="0" cap="none" baseline="0">
                <a:solidFill>
                  <a:schemeClr val="tx1">
                    <a:lumMod val="75000"/>
                    <a:lumOff val="25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900113" y="3134566"/>
            <a:ext cx="7345362" cy="1500187"/>
          </a:xfrm>
        </p:spPr>
        <p:txBody>
          <a:bodyPr anchor="t" anchorCtr="0"/>
          <a:lstStyle>
            <a:lvl1pPr marL="0" indent="0" algn="ctr">
              <a:spcBef>
                <a:spcPts val="300"/>
              </a:spcBef>
              <a:buNone/>
              <a:defRPr sz="20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7D290233-0DD1-4A80-BB1E-9ADC3556DBB6}" type="datetimeFigureOut">
              <a:rPr lang="en-US" smtClean="0"/>
              <a:t>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grpSp>
        <p:nvGrpSpPr>
          <p:cNvPr id="20" name="Group 19"/>
          <p:cNvGrpSpPr/>
          <p:nvPr/>
        </p:nvGrpSpPr>
        <p:grpSpPr>
          <a:xfrm>
            <a:off x="182880" y="173699"/>
            <a:ext cx="8778240" cy="6510602"/>
            <a:chOff x="182880" y="173699"/>
            <a:chExt cx="8778240" cy="6510602"/>
          </a:xfrm>
        </p:grpSpPr>
        <p:sp>
          <p:nvSpPr>
            <p:cNvPr id="21" name="Rectangle 20"/>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2" name="Group 10"/>
            <p:cNvGrpSpPr/>
            <p:nvPr/>
          </p:nvGrpSpPr>
          <p:grpSpPr>
            <a:xfrm>
              <a:off x="256032" y="237744"/>
              <a:ext cx="8622792" cy="6364224"/>
              <a:chOff x="247157" y="247430"/>
              <a:chExt cx="8622792" cy="6364224"/>
            </a:xfrm>
          </p:grpSpPr>
          <p:sp>
            <p:nvSpPr>
              <p:cNvPr id="23" name="Rectangle 22"/>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4" name="Straight Connector 23"/>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25" name="Rectangle 24"/>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900111" y="2147888"/>
            <a:ext cx="3566160" cy="3927475"/>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4648199" y="2147888"/>
            <a:ext cx="3566160" cy="3927475"/>
          </a:xfrm>
        </p:spPr>
        <p:txBody>
          <a:bodyPr>
            <a:normAutofit/>
          </a:bodyPr>
          <a:lstStyle>
            <a:lvl1pPr>
              <a:defRPr sz="2000"/>
            </a:lvl1pPr>
            <a:lvl2pPr>
              <a:defRPr sz="1800"/>
            </a:lvl2pPr>
            <a:lvl3pPr>
              <a:defRPr sz="18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Date Placeholder 4"/>
          <p:cNvSpPr>
            <a:spLocks noGrp="1"/>
          </p:cNvSpPr>
          <p:nvPr>
            <p:ph type="dt" sz="half" idx="10"/>
          </p:nvPr>
        </p:nvSpPr>
        <p:spPr/>
        <p:txBody>
          <a:bodyPr/>
          <a:lstStyle/>
          <a:p>
            <a:fld id="{7D290233-0DD1-4A80-BB1E-9ADC3556DBB6}" type="datetimeFigureOut">
              <a:rPr lang="en-US" smtClean="0"/>
              <a:t>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grpSp>
        <p:nvGrpSpPr>
          <p:cNvPr id="10" name="Group 9"/>
          <p:cNvGrpSpPr/>
          <p:nvPr/>
        </p:nvGrpSpPr>
        <p:grpSpPr>
          <a:xfrm>
            <a:off x="182880" y="173699"/>
            <a:ext cx="8778240" cy="6510602"/>
            <a:chOff x="182880" y="173699"/>
            <a:chExt cx="8778240" cy="6510602"/>
          </a:xfrm>
        </p:grpSpPr>
        <p:grpSp>
          <p:nvGrpSpPr>
            <p:cNvPr id="26" name="Group 25"/>
            <p:cNvGrpSpPr/>
            <p:nvPr/>
          </p:nvGrpSpPr>
          <p:grpSpPr>
            <a:xfrm>
              <a:off x="182880" y="173699"/>
              <a:ext cx="8778240" cy="6510602"/>
              <a:chOff x="182880" y="173699"/>
              <a:chExt cx="8778240" cy="6510602"/>
            </a:xfrm>
          </p:grpSpPr>
          <p:sp>
            <p:nvSpPr>
              <p:cNvPr id="27" name="Rectangle 26"/>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28" name="Group 10"/>
              <p:cNvGrpSpPr/>
              <p:nvPr/>
            </p:nvGrpSpPr>
            <p:grpSpPr>
              <a:xfrm>
                <a:off x="256032" y="237744"/>
                <a:ext cx="8622792" cy="6364224"/>
                <a:chOff x="247157" y="247430"/>
                <a:chExt cx="8622792" cy="6364224"/>
              </a:xfrm>
            </p:grpSpPr>
            <p:sp>
              <p:nvSpPr>
                <p:cNvPr id="29" name="Rectangle 28"/>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31" name="Straight Connector 30"/>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32" name="Rectangle 31"/>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cxnSp>
          <p:nvCxnSpPr>
            <p:cNvPr id="23" name="Straight Connector 22"/>
            <p:cNvCxnSpPr/>
            <p:nvPr/>
          </p:nvCxnSpPr>
          <p:spPr>
            <a:xfrm rot="16200000" flipH="1">
              <a:off x="2217480" y="4026438"/>
              <a:ext cx="4711326" cy="2286"/>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sp>
        <p:nvSpPr>
          <p:cNvPr id="2" name="Title 1"/>
          <p:cNvSpPr>
            <a:spLocks noGrp="1"/>
          </p:cNvSpPr>
          <p:nvPr>
            <p:ph type="title"/>
          </p:nvPr>
        </p:nvSpPr>
        <p:spPr/>
        <p:txBody>
          <a:bodyPr/>
          <a:lstStyle>
            <a:lvl1pPr>
              <a:defRPr/>
            </a:lvl1pPr>
          </a:lstStyle>
          <a:p>
            <a:r>
              <a:rPr lang="en-US"/>
              <a:t>Click to edit Master title style</a:t>
            </a:r>
            <a:endParaRPr/>
          </a:p>
        </p:txBody>
      </p:sp>
      <p:sp>
        <p:nvSpPr>
          <p:cNvPr id="3" name="Text Placeholder 2"/>
          <p:cNvSpPr>
            <a:spLocks noGrp="1"/>
          </p:cNvSpPr>
          <p:nvPr>
            <p:ph type="body" idx="1"/>
          </p:nvPr>
        </p:nvSpPr>
        <p:spPr>
          <a:xfrm>
            <a:off x="632301" y="1708990"/>
            <a:ext cx="3566160" cy="832503"/>
          </a:xfrm>
        </p:spPr>
        <p:txBody>
          <a:bodyPr anchor="ctr" anchorCtr="0">
            <a:noAutofit/>
          </a:bodyPr>
          <a:lstStyle>
            <a:lvl1pPr marL="0" indent="0" algn="ctr">
              <a:spcBef>
                <a:spcPts val="30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32301" y="2590801"/>
            <a:ext cx="3566160" cy="3484562"/>
          </a:xfrm>
        </p:spPr>
        <p:txBody>
          <a:bodyPr>
            <a:normAutofit/>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4945539" y="1708990"/>
            <a:ext cx="3566160" cy="832503"/>
          </a:xfrm>
        </p:spPr>
        <p:txBody>
          <a:bodyPr anchor="ctr" anchorCtr="0">
            <a:noAutofit/>
          </a:bodyPr>
          <a:lstStyle>
            <a:lvl1pPr marL="0" indent="0" algn="ctr">
              <a:spcBef>
                <a:spcPts val="300"/>
              </a:spcBef>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945539" y="2590801"/>
            <a:ext cx="3566160" cy="3484562"/>
          </a:xfrm>
        </p:spPr>
        <p:txBody>
          <a:bodyPr>
            <a:normAutofit/>
          </a:bodyPr>
          <a:lstStyle>
            <a:lvl1pPr>
              <a:defRPr sz="2000"/>
            </a:lvl1pPr>
            <a:lvl2pPr>
              <a:defRPr sz="1800"/>
            </a:lvl2pPr>
            <a:lvl3pPr>
              <a:defRPr sz="1800"/>
            </a:lvl3pPr>
            <a:lvl4pPr>
              <a:defRPr sz="1800"/>
            </a:lvl4pPr>
            <a:lvl5pPr>
              <a:defRPr sz="18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7" name="Date Placeholder 6"/>
          <p:cNvSpPr>
            <a:spLocks noGrp="1"/>
          </p:cNvSpPr>
          <p:nvPr>
            <p:ph type="dt" sz="half" idx="10"/>
          </p:nvPr>
        </p:nvSpPr>
        <p:spPr/>
        <p:txBody>
          <a:bodyPr/>
          <a:lstStyle/>
          <a:p>
            <a:fld id="{7D290233-0DD1-4A80-BB1E-9ADC3556DBB6}" type="datetimeFigureOut">
              <a:rPr lang="en-US" smtClean="0"/>
              <a:t>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grpSp>
        <p:nvGrpSpPr>
          <p:cNvPr id="12" name="Group 11"/>
          <p:cNvGrpSpPr/>
          <p:nvPr/>
        </p:nvGrpSpPr>
        <p:grpSpPr>
          <a:xfrm>
            <a:off x="182880" y="173699"/>
            <a:ext cx="8778240" cy="6510602"/>
            <a:chOff x="182880" y="173699"/>
            <a:chExt cx="8778240" cy="6510602"/>
          </a:xfrm>
        </p:grpSpPr>
        <p:sp>
          <p:nvSpPr>
            <p:cNvPr id="13" name="Rectangle 12"/>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4" name="Group 10"/>
            <p:cNvGrpSpPr/>
            <p:nvPr/>
          </p:nvGrpSpPr>
          <p:grpSpPr>
            <a:xfrm>
              <a:off x="256032" y="237744"/>
              <a:ext cx="8622792" cy="6364224"/>
              <a:chOff x="247157" y="247430"/>
              <a:chExt cx="8622792" cy="6364224"/>
            </a:xfrm>
          </p:grpSpPr>
          <p:sp>
            <p:nvSpPr>
              <p:cNvPr id="15" name="Rectangle 14"/>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6" name="Straight Connector 15"/>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17" name="Rectangle 16"/>
              <p:cNvSpPr/>
              <p:nvPr/>
            </p:nvSpPr>
            <p:spPr>
              <a:xfrm>
                <a:off x="247157" y="1612392"/>
                <a:ext cx="8622792"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grpSp>
      <p:sp>
        <p:nvSpPr>
          <p:cNvPr id="2" name="Title 1"/>
          <p:cNvSpPr>
            <a:spLocks noGrp="1"/>
          </p:cNvSpPr>
          <p:nvPr>
            <p:ph type="title"/>
          </p:nvPr>
        </p:nvSpPr>
        <p:spPr/>
        <p:txBody>
          <a:bodyPr/>
          <a:lstStyle/>
          <a:p>
            <a:r>
              <a:rPr lang="en-US"/>
              <a:t>Click to edit Master title style</a:t>
            </a:r>
            <a:endParaRPr/>
          </a:p>
        </p:txBody>
      </p:sp>
      <p:sp>
        <p:nvSpPr>
          <p:cNvPr id="3" name="Date Placeholder 2"/>
          <p:cNvSpPr>
            <a:spLocks noGrp="1"/>
          </p:cNvSpPr>
          <p:nvPr>
            <p:ph type="dt" sz="half" idx="10"/>
          </p:nvPr>
        </p:nvSpPr>
        <p:spPr/>
        <p:txBody>
          <a:bodyPr/>
          <a:lstStyle/>
          <a:p>
            <a:fld id="{7D290233-0DD1-4A80-BB1E-9ADC3556DBB6}" type="datetimeFigureOut">
              <a:rPr lang="en-US" smtClean="0"/>
              <a:t>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grpSp>
        <p:nvGrpSpPr>
          <p:cNvPr id="10" name="Group 9"/>
          <p:cNvGrpSpPr/>
          <p:nvPr/>
        </p:nvGrpSpPr>
        <p:grpSpPr>
          <a:xfrm>
            <a:off x="182880" y="173699"/>
            <a:ext cx="8778240" cy="6510602"/>
            <a:chOff x="182880" y="173699"/>
            <a:chExt cx="8778240" cy="6510602"/>
          </a:xfrm>
        </p:grpSpPr>
        <p:sp>
          <p:nvSpPr>
            <p:cNvPr id="11" name="Rectangle 10"/>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2" name="Group 10"/>
            <p:cNvGrpSpPr/>
            <p:nvPr/>
          </p:nvGrpSpPr>
          <p:grpSpPr>
            <a:xfrm>
              <a:off x="256032" y="237744"/>
              <a:ext cx="8622792" cy="6364224"/>
              <a:chOff x="247157" y="247430"/>
              <a:chExt cx="8622792" cy="6364224"/>
            </a:xfrm>
          </p:grpSpPr>
          <p:sp>
            <p:nvSpPr>
              <p:cNvPr id="13" name="Rectangle 12"/>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14" name="Straight Connector 13"/>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2" name="Date Placeholder 1"/>
          <p:cNvSpPr>
            <a:spLocks noGrp="1"/>
          </p:cNvSpPr>
          <p:nvPr>
            <p:ph type="dt" sz="half" idx="10"/>
          </p:nvPr>
        </p:nvSpPr>
        <p:spPr/>
        <p:txBody>
          <a:bodyPr/>
          <a:lstStyle/>
          <a:p>
            <a:fld id="{7D290233-0DD1-4A80-BB1E-9ADC3556DBB6}" type="datetimeFigureOut">
              <a:rPr lang="en-US" smtClean="0"/>
              <a:t>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grpSp>
        <p:nvGrpSpPr>
          <p:cNvPr id="11" name="Group 10"/>
          <p:cNvGrpSpPr/>
          <p:nvPr/>
        </p:nvGrpSpPr>
        <p:grpSpPr>
          <a:xfrm>
            <a:off x="182880" y="173699"/>
            <a:ext cx="8778240" cy="6510602"/>
            <a:chOff x="182880" y="173699"/>
            <a:chExt cx="8778240" cy="6510602"/>
          </a:xfrm>
        </p:grpSpPr>
        <p:grpSp>
          <p:nvGrpSpPr>
            <p:cNvPr id="16" name="Group 15"/>
            <p:cNvGrpSpPr/>
            <p:nvPr/>
          </p:nvGrpSpPr>
          <p:grpSpPr>
            <a:xfrm>
              <a:off x="182880" y="173699"/>
              <a:ext cx="8778240" cy="6510602"/>
              <a:chOff x="182880" y="173699"/>
              <a:chExt cx="8778240" cy="6510602"/>
            </a:xfrm>
          </p:grpSpPr>
          <p:sp>
            <p:nvSpPr>
              <p:cNvPr id="17" name="Rectangle 16"/>
              <p:cNvSpPr/>
              <p:nvPr/>
            </p:nvSpPr>
            <p:spPr>
              <a:xfrm>
                <a:off x="182880" y="173699"/>
                <a:ext cx="8778240" cy="6510602"/>
              </a:xfrm>
              <a:prstGeom prst="rect">
                <a:avLst/>
              </a:prstGeom>
              <a:solidFill>
                <a:schemeClr val="bg1">
                  <a:lumMod val="95000"/>
                </a:schemeClr>
              </a:solidFill>
              <a:ln w="12700">
                <a:noFill/>
              </a:ln>
              <a:effectLst>
                <a:outerShdw blurRad="63500" sx="101000" sy="101000" algn="ctr" rotWithShape="0">
                  <a:prstClr val="black">
                    <a:alpha val="40000"/>
                  </a:prstClr>
                </a:outerShdw>
              </a:effectLst>
              <a:scene3d>
                <a:camera prst="perspectiveFront" fov="4800000"/>
                <a:lightRig rig="threePt" dir="t"/>
              </a:scene3d>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18" name="Group 10"/>
              <p:cNvGrpSpPr/>
              <p:nvPr/>
            </p:nvGrpSpPr>
            <p:grpSpPr>
              <a:xfrm>
                <a:off x="256032" y="237744"/>
                <a:ext cx="8622792" cy="6364224"/>
                <a:chOff x="247157" y="247430"/>
                <a:chExt cx="8622792" cy="6364224"/>
              </a:xfrm>
            </p:grpSpPr>
            <p:sp>
              <p:nvSpPr>
                <p:cNvPr id="19" name="Rectangle 18"/>
                <p:cNvSpPr>
                  <a:spLocks/>
                </p:cNvSpPr>
                <p:nvPr/>
              </p:nvSpPr>
              <p:spPr>
                <a:xfrm>
                  <a:off x="247157" y="247430"/>
                  <a:ext cx="8622792" cy="6364224"/>
                </a:xfrm>
                <a:prstGeom prst="rect">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cxnSp>
              <p:nvCxnSpPr>
                <p:cNvPr id="20" name="Straight Connector 19"/>
                <p:cNvCxnSpPr/>
                <p:nvPr/>
              </p:nvCxnSpPr>
              <p:spPr>
                <a:xfrm>
                  <a:off x="247157" y="6389024"/>
                  <a:ext cx="8622792" cy="1588"/>
                </a:xfrm>
                <a:prstGeom prst="line">
                  <a:avLst/>
                </a:prstGeom>
                <a:noFill/>
                <a:ln w="12700">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cxnSp>
          </p:grpSp>
        </p:grpSp>
        <p:sp>
          <p:nvSpPr>
            <p:cNvPr id="33" name="Rectangle 32"/>
            <p:cNvSpPr/>
            <p:nvPr/>
          </p:nvSpPr>
          <p:spPr>
            <a:xfrm rot="5400000">
              <a:off x="801086" y="3274090"/>
              <a:ext cx="6135624" cy="64008"/>
            </a:xfrm>
            <a:prstGeom prst="rect">
              <a:avLst/>
            </a:prstGeom>
            <a:solidFill>
              <a:schemeClr val="bg2">
                <a:lumMod val="40000"/>
                <a:lumOff val="60000"/>
              </a:schemeClr>
            </a:solidFill>
            <a:ln w="3175">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grpSp>
      <p:sp>
        <p:nvSpPr>
          <p:cNvPr id="2" name="Title 1"/>
          <p:cNvSpPr>
            <a:spLocks noGrp="1"/>
          </p:cNvSpPr>
          <p:nvPr>
            <p:ph type="title"/>
          </p:nvPr>
        </p:nvSpPr>
        <p:spPr>
          <a:xfrm>
            <a:off x="530225" y="1169892"/>
            <a:ext cx="3008313" cy="914400"/>
          </a:xfrm>
        </p:spPr>
        <p:txBody>
          <a:bodyPr anchor="b">
            <a:normAutofit/>
          </a:bodyPr>
          <a:lstStyle>
            <a:lvl1pPr algn="l">
              <a:defRPr sz="2800" b="0"/>
            </a:lvl1pPr>
          </a:lstStyle>
          <a:p>
            <a:r>
              <a:rPr lang="en-US"/>
              <a:t>Click to edit Master title style</a:t>
            </a:r>
            <a:endParaRPr dirty="0"/>
          </a:p>
        </p:txBody>
      </p:sp>
      <p:sp>
        <p:nvSpPr>
          <p:cNvPr id="3" name="Content Placeholder 2"/>
          <p:cNvSpPr>
            <a:spLocks noGrp="1"/>
          </p:cNvSpPr>
          <p:nvPr>
            <p:ph idx="1"/>
          </p:nvPr>
        </p:nvSpPr>
        <p:spPr>
          <a:xfrm>
            <a:off x="4328319" y="609600"/>
            <a:ext cx="4114800" cy="5465763"/>
          </a:xfrm>
        </p:spPr>
        <p:txBody>
          <a:bodyPr>
            <a:normAutofit/>
          </a:bodyPr>
          <a:lstStyle>
            <a:lvl1pPr>
              <a:defRPr sz="2400" baseline="0"/>
            </a:lvl1pPr>
            <a:lvl2pPr>
              <a:defRPr sz="2200" baseline="0"/>
            </a:lvl2pPr>
            <a:lvl3pPr>
              <a:defRPr sz="2000" baseline="0"/>
            </a:lvl3pPr>
            <a:lvl4pPr>
              <a:defRPr sz="1800" baseline="0"/>
            </a:lvl4pPr>
            <a:lvl5pPr>
              <a:defRPr sz="1800" baseline="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530225" y="2147888"/>
            <a:ext cx="3008313" cy="3262313"/>
          </a:xfrm>
        </p:spPr>
        <p:txBody>
          <a:bodyPr vert="horz" lIns="91440" tIns="45720" rIns="91440" bIns="45720" rtlCol="0">
            <a:normAutofit/>
          </a:bodyPr>
          <a:lstStyle>
            <a:lvl1pPr marL="0" indent="0">
              <a:lnSpc>
                <a:spcPct val="120000"/>
              </a:lnSpc>
              <a:spcBef>
                <a:spcPts val="600"/>
              </a:spcBef>
              <a:buNone/>
              <a:defRPr sz="1600" kern="1200">
                <a:solidFill>
                  <a:schemeClr val="tx1">
                    <a:lumMod val="75000"/>
                    <a:lumOff val="25000"/>
                  </a:schemeClr>
                </a:solidFill>
                <a:latin typeface="+mn-lt"/>
                <a:ea typeface="+mn-ea"/>
                <a:cs typeface="+mn-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lvl="0" indent="0" algn="l" defTabSz="914400" rtl="0" eaLnBrk="1" latinLnBrk="0" hangingPunct="1">
              <a:lnSpc>
                <a:spcPct val="110000"/>
              </a:lnSpc>
              <a:spcBef>
                <a:spcPts val="2000"/>
              </a:spcBef>
              <a:buClr>
                <a:schemeClr val="bg1">
                  <a:lumMod val="75000"/>
                  <a:lumOff val="25000"/>
                </a:schemeClr>
              </a:buClr>
              <a:buFont typeface="Arial" pitchFamily="34" charset="0"/>
              <a:buNone/>
            </a:pPr>
            <a:r>
              <a:rPr lang="en-US"/>
              <a:t>Click to edit Master text styles</a:t>
            </a:r>
          </a:p>
        </p:txBody>
      </p:sp>
      <p:sp>
        <p:nvSpPr>
          <p:cNvPr id="5" name="Date Placeholder 4"/>
          <p:cNvSpPr>
            <a:spLocks noGrp="1"/>
          </p:cNvSpPr>
          <p:nvPr>
            <p:ph type="dt" sz="half" idx="10"/>
          </p:nvPr>
        </p:nvSpPr>
        <p:spPr/>
        <p:txBody>
          <a:bodyPr/>
          <a:lstStyle/>
          <a:p>
            <a:fld id="{7D290233-0DD1-4A80-BB1E-9ADC3556DBB6}" type="datetimeFigureOut">
              <a:rPr lang="en-US" smtClean="0"/>
              <a:t>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FE4BAC9-6D41-4691-9299-18EF07EF0177}"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00113" y="244158"/>
            <a:ext cx="7345362" cy="1339850"/>
          </a:xfrm>
          <a:prstGeom prst="rect">
            <a:avLst/>
          </a:prstGeom>
        </p:spPr>
        <p:txBody>
          <a:bodyPr vert="horz" lIns="91440" tIns="45720" rIns="91440" bIns="45720" rtlCol="0" anchor="ctr">
            <a:normAutofit/>
          </a:bodyPr>
          <a:lstStyle/>
          <a:p>
            <a:r>
              <a:rPr lang="en-US"/>
              <a:t>Click to edit Master title style</a:t>
            </a:r>
            <a:endParaRPr dirty="0"/>
          </a:p>
        </p:txBody>
      </p:sp>
      <p:sp>
        <p:nvSpPr>
          <p:cNvPr id="3" name="Text Placeholder 2"/>
          <p:cNvSpPr>
            <a:spLocks noGrp="1"/>
          </p:cNvSpPr>
          <p:nvPr>
            <p:ph type="body" idx="1"/>
          </p:nvPr>
        </p:nvSpPr>
        <p:spPr>
          <a:xfrm>
            <a:off x="900112" y="2133601"/>
            <a:ext cx="7345363" cy="393192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Date Placeholder 3"/>
          <p:cNvSpPr>
            <a:spLocks noGrp="1"/>
          </p:cNvSpPr>
          <p:nvPr>
            <p:ph type="dt" sz="half" idx="2"/>
          </p:nvPr>
        </p:nvSpPr>
        <p:spPr>
          <a:xfrm>
            <a:off x="243840" y="6371591"/>
            <a:ext cx="2133600" cy="259317"/>
          </a:xfrm>
          <a:prstGeom prst="rect">
            <a:avLst/>
          </a:prstGeom>
        </p:spPr>
        <p:txBody>
          <a:bodyPr vert="horz" lIns="91440" tIns="45720" rIns="91440" bIns="45720" rtlCol="0" anchor="ctr"/>
          <a:lstStyle>
            <a:lvl1pPr algn="l">
              <a:defRPr sz="1200">
                <a:solidFill>
                  <a:schemeClr val="bg2">
                    <a:lumMod val="60000"/>
                    <a:lumOff val="40000"/>
                  </a:schemeClr>
                </a:solidFill>
                <a:latin typeface="Brush Script MT" pitchFamily="66" charset="0"/>
              </a:defRPr>
            </a:lvl1pPr>
          </a:lstStyle>
          <a:p>
            <a:fld id="{7D290233-0DD1-4A80-BB1E-9ADC3556DBB6}" type="datetimeFigureOut">
              <a:rPr lang="en-US" smtClean="0"/>
              <a:t>3/20/20</a:t>
            </a:fld>
            <a:endParaRPr lang="en-US"/>
          </a:p>
        </p:txBody>
      </p:sp>
      <p:sp>
        <p:nvSpPr>
          <p:cNvPr id="5" name="Footer Placeholder 4"/>
          <p:cNvSpPr>
            <a:spLocks noGrp="1"/>
          </p:cNvSpPr>
          <p:nvPr>
            <p:ph type="ftr" sz="quarter" idx="3"/>
          </p:nvPr>
        </p:nvSpPr>
        <p:spPr>
          <a:xfrm>
            <a:off x="5958840" y="6371591"/>
            <a:ext cx="2895600" cy="257810"/>
          </a:xfrm>
          <a:prstGeom prst="rect">
            <a:avLst/>
          </a:prstGeom>
        </p:spPr>
        <p:txBody>
          <a:bodyPr vert="horz" lIns="91440" tIns="45720" rIns="91440" bIns="45720" rtlCol="0" anchor="ctr"/>
          <a:lstStyle>
            <a:lvl1pPr marL="0" algn="r" defTabSz="914400" rtl="0" eaLnBrk="1" latinLnBrk="0" hangingPunct="1">
              <a:defRPr sz="1200" kern="1200">
                <a:solidFill>
                  <a:schemeClr val="bg2">
                    <a:lumMod val="60000"/>
                    <a:lumOff val="40000"/>
                  </a:schemeClr>
                </a:solidFill>
                <a:latin typeface="Brush Script MT" pitchFamily="66" charset="0"/>
                <a:ea typeface="+mn-ea"/>
                <a:cs typeface="+mn-cs"/>
              </a:defRPr>
            </a:lvl1pPr>
          </a:lstStyle>
          <a:p>
            <a:endParaRPr lang="en-US"/>
          </a:p>
        </p:txBody>
      </p:sp>
      <p:sp>
        <p:nvSpPr>
          <p:cNvPr id="6" name="Slide Number Placeholder 5"/>
          <p:cNvSpPr>
            <a:spLocks noGrp="1"/>
          </p:cNvSpPr>
          <p:nvPr>
            <p:ph type="sldNum" sz="quarter" idx="4"/>
          </p:nvPr>
        </p:nvSpPr>
        <p:spPr>
          <a:xfrm>
            <a:off x="4191000" y="6356350"/>
            <a:ext cx="762000" cy="271463"/>
          </a:xfrm>
          <a:prstGeom prst="rect">
            <a:avLst/>
          </a:prstGeom>
        </p:spPr>
        <p:txBody>
          <a:bodyPr vert="horz" lIns="91440" tIns="45720" rIns="91440" bIns="45720" rtlCol="0" anchor="ctr"/>
          <a:lstStyle>
            <a:lvl1pPr marL="0" algn="ctr" defTabSz="914400" rtl="0" eaLnBrk="1" latinLnBrk="0" hangingPunct="1">
              <a:defRPr sz="1200" kern="1200">
                <a:solidFill>
                  <a:schemeClr val="bg2">
                    <a:lumMod val="60000"/>
                    <a:lumOff val="40000"/>
                  </a:schemeClr>
                </a:solidFill>
                <a:latin typeface="+mn-lt"/>
                <a:ea typeface="+mn-ea"/>
                <a:cs typeface="+mn-cs"/>
              </a:defRPr>
            </a:lvl1pPr>
          </a:lstStyle>
          <a:p>
            <a:fld id="{CFE4BAC9-6D41-4691-9299-18EF07EF0177}"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Lst>
  <p:txStyles>
    <p:titleStyle>
      <a:lvl1pPr algn="ctr" defTabSz="914400" rtl="0" eaLnBrk="1" latinLnBrk="0" hangingPunct="1">
        <a:spcBef>
          <a:spcPct val="0"/>
        </a:spcBef>
        <a:buNone/>
        <a:defRPr sz="4800" kern="1200">
          <a:solidFill>
            <a:schemeClr val="tx1">
              <a:lumMod val="75000"/>
              <a:lumOff val="25000"/>
            </a:schemeClr>
          </a:solidFill>
          <a:latin typeface="+mj-lt"/>
          <a:ea typeface="+mj-ea"/>
          <a:cs typeface="+mj-cs"/>
        </a:defRPr>
      </a:lvl1pPr>
    </p:titleStyle>
    <p:bodyStyle>
      <a:lvl1pPr marL="342900" indent="-342900" algn="l" defTabSz="914400" rtl="0" eaLnBrk="1" latinLnBrk="0" hangingPunct="1">
        <a:spcBef>
          <a:spcPts val="2000"/>
        </a:spcBef>
        <a:buClr>
          <a:schemeClr val="tx1">
            <a:lumMod val="75000"/>
            <a:lumOff val="25000"/>
          </a:schemeClr>
        </a:buClr>
        <a:buFont typeface="Arial" pitchFamily="34" charset="0"/>
        <a:buChar char="•"/>
        <a:defRPr sz="2400" kern="1200">
          <a:solidFill>
            <a:schemeClr val="tx1">
              <a:lumMod val="75000"/>
              <a:lumOff val="25000"/>
            </a:schemeClr>
          </a:solidFill>
          <a:latin typeface="+mn-lt"/>
          <a:ea typeface="+mn-ea"/>
          <a:cs typeface="+mn-cs"/>
        </a:defRPr>
      </a:lvl1pPr>
      <a:lvl2pPr marL="579438" indent="-228600" algn="l" defTabSz="914400" rtl="0" eaLnBrk="1" latinLnBrk="0" hangingPunct="1">
        <a:spcBef>
          <a:spcPts val="600"/>
        </a:spcBef>
        <a:buClr>
          <a:schemeClr val="bg2">
            <a:lumMod val="60000"/>
            <a:lumOff val="40000"/>
          </a:schemeClr>
        </a:buClr>
        <a:buFont typeface="Arial" pitchFamily="34" charset="0"/>
        <a:buChar char="•"/>
        <a:defRPr sz="2200" kern="1200">
          <a:solidFill>
            <a:schemeClr val="tx1">
              <a:lumMod val="75000"/>
              <a:lumOff val="25000"/>
            </a:schemeClr>
          </a:solidFill>
          <a:latin typeface="+mn-lt"/>
          <a:ea typeface="+mn-ea"/>
          <a:cs typeface="+mn-cs"/>
        </a:defRPr>
      </a:lvl2pPr>
      <a:lvl3pPr marL="808038" indent="-228600" algn="l" defTabSz="914400" rtl="0" eaLnBrk="1" latinLnBrk="0" hangingPunct="1">
        <a:spcBef>
          <a:spcPts val="600"/>
        </a:spcBef>
        <a:buClr>
          <a:schemeClr val="tx1">
            <a:lumMod val="75000"/>
            <a:lumOff val="25000"/>
          </a:schemeClr>
        </a:buClr>
        <a:buFont typeface="Arial" pitchFamily="34" charset="0"/>
        <a:buChar char="•"/>
        <a:defRPr sz="2000" kern="1200">
          <a:solidFill>
            <a:schemeClr val="tx1">
              <a:lumMod val="75000"/>
              <a:lumOff val="25000"/>
            </a:schemeClr>
          </a:solidFill>
          <a:latin typeface="+mn-lt"/>
          <a:ea typeface="+mn-ea"/>
          <a:cs typeface="+mn-cs"/>
        </a:defRPr>
      </a:lvl3pPr>
      <a:lvl4pPr marL="1036638" indent="-228600" algn="l" defTabSz="914400" rtl="0" eaLnBrk="1" latinLnBrk="0" hangingPunct="1">
        <a:spcBef>
          <a:spcPts val="600"/>
        </a:spcBef>
        <a:buClr>
          <a:schemeClr val="bg2">
            <a:lumMod val="60000"/>
            <a:lumOff val="40000"/>
          </a:schemeClr>
        </a:buClr>
        <a:buFont typeface="Arial" pitchFamily="34" charset="0"/>
        <a:buChar char="•"/>
        <a:defRPr sz="1800" kern="1200">
          <a:solidFill>
            <a:schemeClr val="tx1">
              <a:lumMod val="75000"/>
              <a:lumOff val="25000"/>
            </a:schemeClr>
          </a:solidFill>
          <a:latin typeface="+mn-lt"/>
          <a:ea typeface="+mn-ea"/>
          <a:cs typeface="+mn-cs"/>
        </a:defRPr>
      </a:lvl4pPr>
      <a:lvl5pPr marL="1265238" indent="-228600" algn="l" defTabSz="914400" rtl="0" eaLnBrk="1" latinLnBrk="0" hangingPunct="1">
        <a:spcBef>
          <a:spcPts val="600"/>
        </a:spcBef>
        <a:buClr>
          <a:schemeClr val="tx1">
            <a:lumMod val="75000"/>
            <a:lumOff val="25000"/>
          </a:schemeClr>
        </a:buClr>
        <a:buFont typeface="Arial" pitchFamily="34" charset="0"/>
        <a:buChar char="•"/>
        <a:defRPr sz="1800" kern="1200">
          <a:solidFill>
            <a:schemeClr val="tx1">
              <a:lumMod val="75000"/>
              <a:lumOff val="25000"/>
            </a:schemeClr>
          </a:solidFill>
          <a:latin typeface="+mn-lt"/>
          <a:ea typeface="+mn-ea"/>
          <a:cs typeface="+mn-cs"/>
        </a:defRPr>
      </a:lvl5pPr>
      <a:lvl6pPr marL="1485900"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tx1">
              <a:lumMod val="75000"/>
              <a:lumOff val="25000"/>
            </a:schemeClr>
          </a:solidFill>
          <a:latin typeface="+mn-lt"/>
          <a:ea typeface="+mn-ea"/>
          <a:cs typeface="+mn-cs"/>
        </a:defRPr>
      </a:lvl6pPr>
      <a:lvl7pPr marL="1712913"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smtClean="0">
          <a:solidFill>
            <a:schemeClr val="tx1">
              <a:lumMod val="75000"/>
              <a:lumOff val="25000"/>
            </a:schemeClr>
          </a:solidFill>
          <a:latin typeface="+mn-lt"/>
          <a:ea typeface="+mn-ea"/>
          <a:cs typeface="+mn-cs"/>
        </a:defRPr>
      </a:lvl7pPr>
      <a:lvl8pPr marL="1947863" indent="-228600" algn="l" defTabSz="914400" rtl="0" eaLnBrk="1" latinLnBrk="0" hangingPunct="1">
        <a:spcBef>
          <a:spcPct val="20000"/>
        </a:spcBef>
        <a:buClr>
          <a:schemeClr val="bg2">
            <a:lumMod val="60000"/>
            <a:lumOff val="40000"/>
          </a:schemeClr>
        </a:buClr>
        <a:buFont typeface="Arial" pitchFamily="34" charset="0"/>
        <a:buChar char="•"/>
        <a:defRPr lang="en-US" sz="1800" kern="1200" dirty="0" smtClean="0">
          <a:solidFill>
            <a:schemeClr val="tx1">
              <a:lumMod val="75000"/>
              <a:lumOff val="25000"/>
            </a:schemeClr>
          </a:solidFill>
          <a:latin typeface="+mn-lt"/>
          <a:ea typeface="+mn-ea"/>
          <a:cs typeface="+mn-cs"/>
        </a:defRPr>
      </a:lvl8pPr>
      <a:lvl9pPr marL="2174875" indent="-228600" algn="l" defTabSz="914400" rtl="0" eaLnBrk="1" latinLnBrk="0" hangingPunct="1">
        <a:spcBef>
          <a:spcPct val="20000"/>
        </a:spcBef>
        <a:buClr>
          <a:schemeClr val="tx1">
            <a:lumMod val="75000"/>
            <a:lumOff val="25000"/>
          </a:schemeClr>
        </a:buClr>
        <a:buFont typeface="Arial" pitchFamily="34" charset="0"/>
        <a:buChar char="•"/>
        <a:defRPr lang="en-US" sz="1800" kern="1200" dirty="0">
          <a:solidFill>
            <a:schemeClr val="tx1">
              <a:lumMod val="75000"/>
              <a:lumOff val="2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8" Type="http://schemas.openxmlformats.org/officeDocument/2006/relationships/audio" Target="../media/media4.mp3"/><Relationship Id="rId13" Type="http://schemas.microsoft.com/office/2007/relationships/media" Target="../media/media7.wav"/><Relationship Id="rId3" Type="http://schemas.microsoft.com/office/2007/relationships/media" Target="../media/media2.mp3"/><Relationship Id="rId7" Type="http://schemas.microsoft.com/office/2007/relationships/media" Target="../media/media4.mp3"/><Relationship Id="rId12" Type="http://schemas.openxmlformats.org/officeDocument/2006/relationships/audio" Target="../media/media6.wav"/><Relationship Id="rId17" Type="http://schemas.openxmlformats.org/officeDocument/2006/relationships/image" Target="../media/image14.png"/><Relationship Id="rId2" Type="http://schemas.openxmlformats.org/officeDocument/2006/relationships/audio" Target="../media/media1.mp3"/><Relationship Id="rId16" Type="http://schemas.openxmlformats.org/officeDocument/2006/relationships/notesSlide" Target="../notesSlides/notesSlide11.xml"/><Relationship Id="rId1" Type="http://schemas.microsoft.com/office/2007/relationships/media" Target="../media/media1.mp3"/><Relationship Id="rId6" Type="http://schemas.openxmlformats.org/officeDocument/2006/relationships/audio" Target="../media/media3.mp3"/><Relationship Id="rId11" Type="http://schemas.microsoft.com/office/2007/relationships/media" Target="../media/media6.wav"/><Relationship Id="rId5" Type="http://schemas.microsoft.com/office/2007/relationships/media" Target="../media/media3.mp3"/><Relationship Id="rId15" Type="http://schemas.openxmlformats.org/officeDocument/2006/relationships/slideLayout" Target="../slideLayouts/slideLayout2.xml"/><Relationship Id="rId10" Type="http://schemas.openxmlformats.org/officeDocument/2006/relationships/audio" Target="../media/media5.mp3"/><Relationship Id="rId4" Type="http://schemas.openxmlformats.org/officeDocument/2006/relationships/audio" Target="../media/media2.mp3"/><Relationship Id="rId9" Type="http://schemas.microsoft.com/office/2007/relationships/media" Target="../media/media5.mp3"/><Relationship Id="rId14" Type="http://schemas.openxmlformats.org/officeDocument/2006/relationships/audio" Target="../media/media7.wav"/></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1.tiff"/><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2.tiff"/></Relationships>
</file>

<file path=ppt/slides/_rels/slide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3" Type="http://schemas.openxmlformats.org/officeDocument/2006/relationships/image" Target="../media/image23.tif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4.tif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40.xml.rels><?xml version="1.0" encoding="UTF-8" standalone="yes"?>
<Relationships xmlns="http://schemas.openxmlformats.org/package/2006/relationships"><Relationship Id="rId8" Type="http://schemas.openxmlformats.org/officeDocument/2006/relationships/audio" Target="../media/media7.wav"/><Relationship Id="rId13" Type="http://schemas.openxmlformats.org/officeDocument/2006/relationships/image" Target="../media/image14.png"/><Relationship Id="rId3" Type="http://schemas.microsoft.com/office/2007/relationships/media" Target="../media/media6.wav"/><Relationship Id="rId7" Type="http://schemas.microsoft.com/office/2007/relationships/media" Target="../media/media7.wav"/><Relationship Id="rId12" Type="http://schemas.openxmlformats.org/officeDocument/2006/relationships/notesSlide" Target="../notesSlides/notesSlide37.xml"/><Relationship Id="rId2" Type="http://schemas.openxmlformats.org/officeDocument/2006/relationships/audio" Target="../media/media8.wav"/><Relationship Id="rId1" Type="http://schemas.microsoft.com/office/2007/relationships/media" Target="../media/media8.wav"/><Relationship Id="rId6" Type="http://schemas.openxmlformats.org/officeDocument/2006/relationships/audio" Target="../media/media9.wav"/><Relationship Id="rId11" Type="http://schemas.openxmlformats.org/officeDocument/2006/relationships/slideLayout" Target="../slideLayouts/slideLayout2.xml"/><Relationship Id="rId5" Type="http://schemas.microsoft.com/office/2007/relationships/media" Target="../media/media9.wav"/><Relationship Id="rId10" Type="http://schemas.openxmlformats.org/officeDocument/2006/relationships/audio" Target="../media/media10.wav"/><Relationship Id="rId4" Type="http://schemas.openxmlformats.org/officeDocument/2006/relationships/audio" Target="../media/media6.wav"/><Relationship Id="rId9" Type="http://schemas.microsoft.com/office/2007/relationships/media" Target="../media/media10.wav"/></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8" Type="http://schemas.openxmlformats.org/officeDocument/2006/relationships/audio" Target="../media/media14.wav"/><Relationship Id="rId13" Type="http://schemas.openxmlformats.org/officeDocument/2006/relationships/image" Target="../media/image14.png"/><Relationship Id="rId3" Type="http://schemas.microsoft.com/office/2007/relationships/media" Target="../media/media12.wav"/><Relationship Id="rId7" Type="http://schemas.microsoft.com/office/2007/relationships/media" Target="../media/media14.wav"/><Relationship Id="rId12" Type="http://schemas.openxmlformats.org/officeDocument/2006/relationships/notesSlide" Target="../notesSlides/notesSlide40.xml"/><Relationship Id="rId2" Type="http://schemas.openxmlformats.org/officeDocument/2006/relationships/audio" Target="../media/media11.wav"/><Relationship Id="rId1" Type="http://schemas.microsoft.com/office/2007/relationships/media" Target="../media/media11.wav"/><Relationship Id="rId6" Type="http://schemas.openxmlformats.org/officeDocument/2006/relationships/audio" Target="../media/media13.wav"/><Relationship Id="rId11" Type="http://schemas.openxmlformats.org/officeDocument/2006/relationships/slideLayout" Target="../slideLayouts/slideLayout2.xml"/><Relationship Id="rId5" Type="http://schemas.microsoft.com/office/2007/relationships/media" Target="../media/media13.wav"/><Relationship Id="rId10" Type="http://schemas.openxmlformats.org/officeDocument/2006/relationships/audio" Target="../media/media15.wav"/><Relationship Id="rId4" Type="http://schemas.openxmlformats.org/officeDocument/2006/relationships/audio" Target="../media/media12.wav"/><Relationship Id="rId9" Type="http://schemas.microsoft.com/office/2007/relationships/media" Target="../media/media15.wav"/></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jp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600" b="1" dirty="0"/>
              <a:t>The Effect of Acetaminophen on Music, Speech, and Natural Sounds</a:t>
            </a:r>
            <a:br>
              <a:rPr lang="en-US" sz="3600" b="1" dirty="0"/>
            </a:br>
            <a:br>
              <a:rPr lang="en-US" sz="3600" b="1" dirty="0"/>
            </a:br>
            <a:r>
              <a:rPr lang="en-US" sz="2000" b="1" dirty="0"/>
              <a:t>Lindsay </a:t>
            </a:r>
            <a:r>
              <a:rPr lang="en-US" sz="2000" b="1"/>
              <a:t>A. Warrenburg</a:t>
            </a:r>
            <a:br>
              <a:rPr lang="en-US" sz="2000" b="1" dirty="0"/>
            </a:br>
            <a:r>
              <a:rPr lang="en-US" sz="2000" b="1" dirty="0"/>
              <a:t>Ohio State University</a:t>
            </a:r>
            <a:endParaRPr lang="en-US" sz="3600" dirty="0"/>
          </a:p>
        </p:txBody>
      </p:sp>
      <p:pic>
        <p:nvPicPr>
          <p:cNvPr id="4" name="Picture 3" descr="downloa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81350" y="3194050"/>
            <a:ext cx="2882900" cy="2819400"/>
          </a:xfrm>
          <a:prstGeom prst="rect">
            <a:avLst/>
          </a:prstGeom>
        </p:spPr>
      </p:pic>
    </p:spTree>
    <p:extLst>
      <p:ext uri="{BB962C8B-B14F-4D97-AF65-F5344CB8AC3E}">
        <p14:creationId xmlns:p14="http://schemas.microsoft.com/office/powerpoint/2010/main" val="11590789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Experimental Conditions</a:t>
            </a:r>
          </a:p>
        </p:txBody>
      </p:sp>
      <p:sp>
        <p:nvSpPr>
          <p:cNvPr id="3" name="Content Placeholder 2"/>
          <p:cNvSpPr>
            <a:spLocks noGrp="1"/>
          </p:cNvSpPr>
          <p:nvPr>
            <p:ph idx="1"/>
          </p:nvPr>
        </p:nvSpPr>
        <p:spPr/>
        <p:txBody>
          <a:bodyPr>
            <a:normAutofit fontScale="92500" lnSpcReduction="10000"/>
          </a:bodyPr>
          <a:lstStyle/>
          <a:p>
            <a:r>
              <a:rPr lang="en-US" u="sng" dirty="0"/>
              <a:t>2 blocks of trial (counterbalanced):</a:t>
            </a:r>
          </a:p>
          <a:p>
            <a:pPr lvl="1"/>
            <a:r>
              <a:rPr lang="en-US" dirty="0"/>
              <a:t>(1) </a:t>
            </a:r>
            <a:r>
              <a:rPr lang="en-US" b="1" dirty="0">
                <a:solidFill>
                  <a:schemeClr val="accent2">
                    <a:lumMod val="50000"/>
                  </a:schemeClr>
                </a:solidFill>
              </a:rPr>
              <a:t>Perceived</a:t>
            </a:r>
            <a:r>
              <a:rPr lang="en-US" dirty="0">
                <a:solidFill>
                  <a:schemeClr val="accent2">
                    <a:lumMod val="50000"/>
                  </a:schemeClr>
                </a:solidFill>
              </a:rPr>
              <a:t> </a:t>
            </a:r>
            <a:r>
              <a:rPr lang="en-US" dirty="0"/>
              <a:t>emotion</a:t>
            </a:r>
          </a:p>
          <a:p>
            <a:pPr lvl="1"/>
            <a:r>
              <a:rPr lang="en-US" dirty="0"/>
              <a:t>(2) </a:t>
            </a:r>
            <a:r>
              <a:rPr lang="en-US" b="1" dirty="0">
                <a:solidFill>
                  <a:schemeClr val="accent5">
                    <a:lumMod val="50000"/>
                  </a:schemeClr>
                </a:solidFill>
              </a:rPr>
              <a:t>Induced</a:t>
            </a:r>
            <a:r>
              <a:rPr lang="en-US" dirty="0"/>
              <a:t> emotion</a:t>
            </a:r>
          </a:p>
          <a:p>
            <a:pPr lvl="1"/>
            <a:endParaRPr lang="en-US" dirty="0"/>
          </a:p>
          <a:p>
            <a:r>
              <a:rPr lang="en-US" u="sng" dirty="0"/>
              <a:t>Examples of Uptake Period Questions: </a:t>
            </a:r>
          </a:p>
          <a:p>
            <a:pPr lvl="1"/>
            <a:r>
              <a:rPr lang="en-US" dirty="0"/>
              <a:t>Current affect (PANAS)</a:t>
            </a:r>
          </a:p>
          <a:p>
            <a:pPr lvl="1"/>
            <a:r>
              <a:rPr lang="en-US" dirty="0"/>
              <a:t>Musical sophistication (</a:t>
            </a:r>
            <a:r>
              <a:rPr lang="en-US" dirty="0" err="1"/>
              <a:t>Ollen</a:t>
            </a:r>
            <a:r>
              <a:rPr lang="en-US" dirty="0"/>
              <a:t> Musical Sophistication Index)</a:t>
            </a:r>
          </a:p>
          <a:p>
            <a:pPr lvl="1"/>
            <a:r>
              <a:rPr lang="en-US" dirty="0"/>
              <a:t>Trait Empathy (IRI)</a:t>
            </a:r>
          </a:p>
          <a:p>
            <a:pPr lvl="1"/>
            <a:r>
              <a:rPr lang="en-US" dirty="0"/>
              <a:t>Height and Weight</a:t>
            </a:r>
          </a:p>
          <a:p>
            <a:pPr lvl="1"/>
            <a:r>
              <a:rPr lang="en-US" dirty="0"/>
              <a:t>Other drugs they have taken (prescribed or recreational)</a:t>
            </a:r>
          </a:p>
        </p:txBody>
      </p:sp>
    </p:spTree>
    <p:extLst>
      <p:ext uri="{BB962C8B-B14F-4D97-AF65-F5344CB8AC3E}">
        <p14:creationId xmlns:p14="http://schemas.microsoft.com/office/powerpoint/2010/main" val="2464007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solidFill>
                  <a:schemeClr val="accent2">
                    <a:lumMod val="50000"/>
                  </a:schemeClr>
                </a:solidFill>
              </a:rPr>
              <a:t>Perceived Emotion</a:t>
            </a:r>
            <a:endParaRPr lang="en-US" dirty="0"/>
          </a:p>
        </p:txBody>
      </p:sp>
      <p:sp>
        <p:nvSpPr>
          <p:cNvPr id="3" name="Content Placeholder 2"/>
          <p:cNvSpPr>
            <a:spLocks noGrp="1"/>
          </p:cNvSpPr>
          <p:nvPr>
            <p:ph idx="1"/>
          </p:nvPr>
        </p:nvSpPr>
        <p:spPr/>
        <p:txBody>
          <a:bodyPr>
            <a:normAutofit fontScale="92500"/>
          </a:bodyPr>
          <a:lstStyle/>
          <a:p>
            <a:r>
              <a:rPr lang="en-US" b="1" dirty="0"/>
              <a:t>Natural Sounds</a:t>
            </a:r>
            <a:r>
              <a:rPr lang="en-US" dirty="0"/>
              <a:t>: 6 second sounds </a:t>
            </a:r>
            <a:br>
              <a:rPr lang="en-US" dirty="0"/>
            </a:br>
            <a:r>
              <a:rPr lang="en-US" dirty="0"/>
              <a:t>(International Affective Digital Sounds)</a:t>
            </a:r>
          </a:p>
          <a:p>
            <a:endParaRPr lang="en-US" dirty="0"/>
          </a:p>
          <a:p>
            <a:r>
              <a:rPr lang="en-US" b="1" dirty="0"/>
              <a:t>Speech: </a:t>
            </a:r>
            <a:r>
              <a:rPr lang="en-US" dirty="0"/>
              <a:t>2-5 second content-neutral sentences </a:t>
            </a:r>
            <a:br>
              <a:rPr lang="en-US" dirty="0"/>
            </a:br>
            <a:r>
              <a:rPr lang="en-US" dirty="0"/>
              <a:t>(Crowd-Sourced Emotional Multimodal Actors Dataset)</a:t>
            </a:r>
          </a:p>
          <a:p>
            <a:endParaRPr lang="en-US" dirty="0"/>
          </a:p>
          <a:p>
            <a:r>
              <a:rPr lang="en-US" b="1" dirty="0"/>
              <a:t>Music</a:t>
            </a:r>
            <a:r>
              <a:rPr lang="en-US" dirty="0"/>
              <a:t> </a:t>
            </a:r>
            <a:r>
              <a:rPr lang="en-US" b="1" dirty="0"/>
              <a:t>Excerpts</a:t>
            </a:r>
            <a:r>
              <a:rPr lang="en-US" dirty="0"/>
              <a:t>: 10-15 second film soundtracks clips (Eerola &amp; Vuoskoski, 2011)</a:t>
            </a:r>
          </a:p>
          <a:p>
            <a:endParaRPr lang="en-US" dirty="0"/>
          </a:p>
          <a:p>
            <a:endParaRPr lang="en-US" dirty="0"/>
          </a:p>
          <a:p>
            <a:pPr lvl="1"/>
            <a:endParaRPr lang="en-US" dirty="0"/>
          </a:p>
          <a:p>
            <a:endParaRPr lang="en-US" dirty="0"/>
          </a:p>
          <a:p>
            <a:endParaRPr lang="en-US" dirty="0"/>
          </a:p>
          <a:p>
            <a:endParaRPr lang="en-US" dirty="0"/>
          </a:p>
        </p:txBody>
      </p:sp>
      <p:pic>
        <p:nvPicPr>
          <p:cNvPr id="8" name="023.mp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7"/>
          <a:stretch>
            <a:fillRect/>
          </a:stretch>
        </p:blipFill>
        <p:spPr>
          <a:xfrm flipH="1">
            <a:off x="3103869" y="5851810"/>
            <a:ext cx="427421" cy="427421"/>
          </a:xfrm>
          <a:prstGeom prst="rect">
            <a:avLst/>
          </a:prstGeom>
        </p:spPr>
      </p:pic>
      <p:pic>
        <p:nvPicPr>
          <p:cNvPr id="9" name="042.mp3">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7"/>
          <a:stretch>
            <a:fillRect/>
          </a:stretch>
        </p:blipFill>
        <p:spPr>
          <a:xfrm flipH="1">
            <a:off x="5440314" y="5806697"/>
            <a:ext cx="427421" cy="427421"/>
          </a:xfrm>
          <a:prstGeom prst="rect">
            <a:avLst/>
          </a:prstGeom>
        </p:spPr>
      </p:pic>
      <p:pic>
        <p:nvPicPr>
          <p:cNvPr id="10" name="1029_IEO_SAD_HI.mp3">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7"/>
          <a:stretch>
            <a:fillRect/>
          </a:stretch>
        </p:blipFill>
        <p:spPr>
          <a:xfrm flipH="1">
            <a:off x="6553688" y="4558594"/>
            <a:ext cx="468009" cy="468009"/>
          </a:xfrm>
          <a:prstGeom prst="rect">
            <a:avLst/>
          </a:prstGeom>
        </p:spPr>
      </p:pic>
      <p:pic>
        <p:nvPicPr>
          <p:cNvPr id="11" name="1038_IEO_HAP_HI.mp3">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7"/>
          <a:stretch>
            <a:fillRect/>
          </a:stretch>
        </p:blipFill>
        <p:spPr>
          <a:xfrm flipH="1">
            <a:off x="4203598" y="4558594"/>
            <a:ext cx="468009" cy="468009"/>
          </a:xfrm>
          <a:prstGeom prst="rect">
            <a:avLst/>
          </a:prstGeom>
        </p:spPr>
      </p:pic>
      <p:pic>
        <p:nvPicPr>
          <p:cNvPr id="12" name="1064_IEO_FEA_HI.mp3">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7"/>
          <a:stretch>
            <a:fillRect/>
          </a:stretch>
        </p:blipFill>
        <p:spPr>
          <a:xfrm flipH="1">
            <a:off x="2062601" y="4558594"/>
            <a:ext cx="468009" cy="468009"/>
          </a:xfrm>
          <a:prstGeom prst="rect">
            <a:avLst/>
          </a:prstGeom>
        </p:spPr>
      </p:pic>
      <p:pic>
        <p:nvPicPr>
          <p:cNvPr id="13" name="352.wav">
            <a:hlinkClick r:id="" action="ppaction://media"/>
          </p:cNvPr>
          <p:cNvPicPr>
            <a:picLocks noChangeAspect="1"/>
          </p:cNvPicPr>
          <p:nvPr>
            <a:audioFile r:link="rId12"/>
            <p:extLst>
              <p:ext uri="{DAA4B4D4-6D71-4841-9C94-3DE7FCFB9230}">
                <p14:media xmlns:p14="http://schemas.microsoft.com/office/powerpoint/2010/main" r:embed="rId11"/>
              </p:ext>
            </p:extLst>
          </p:nvPr>
        </p:nvPicPr>
        <p:blipFill>
          <a:blip r:embed="rId17"/>
          <a:stretch>
            <a:fillRect/>
          </a:stretch>
        </p:blipFill>
        <p:spPr>
          <a:xfrm flipH="1">
            <a:off x="3103869" y="3058279"/>
            <a:ext cx="421156" cy="421156"/>
          </a:xfrm>
          <a:prstGeom prst="rect">
            <a:avLst/>
          </a:prstGeom>
        </p:spPr>
      </p:pic>
      <p:pic>
        <p:nvPicPr>
          <p:cNvPr id="14" name="703.wav">
            <a:hlinkClick r:id="" action="ppaction://media"/>
          </p:cNvPr>
          <p:cNvPicPr>
            <a:picLocks noChangeAspect="1"/>
          </p:cNvPicPr>
          <p:nvPr>
            <a:audioFile r:link="rId14"/>
            <p:extLst>
              <p:ext uri="{DAA4B4D4-6D71-4841-9C94-3DE7FCFB9230}">
                <p14:media xmlns:p14="http://schemas.microsoft.com/office/powerpoint/2010/main" r:embed="rId13"/>
              </p:ext>
            </p:extLst>
          </p:nvPr>
        </p:nvPicPr>
        <p:blipFill>
          <a:blip r:embed="rId17"/>
          <a:stretch>
            <a:fillRect/>
          </a:stretch>
        </p:blipFill>
        <p:spPr>
          <a:xfrm flipH="1">
            <a:off x="5446579" y="3058279"/>
            <a:ext cx="421156" cy="421156"/>
          </a:xfrm>
          <a:prstGeom prst="rect">
            <a:avLst/>
          </a:prstGeom>
        </p:spPr>
      </p:pic>
    </p:spTree>
    <p:extLst>
      <p:ext uri="{BB962C8B-B14F-4D97-AF65-F5344CB8AC3E}">
        <p14:creationId xmlns:p14="http://schemas.microsoft.com/office/powerpoint/2010/main" val="30859652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06" fill="hold"/>
                                        <p:tgtEl>
                                          <p:spTgt spid="8"/>
                                        </p:tgtEl>
                                      </p:cBhvr>
                                    </p:cmd>
                                  </p:childTnLst>
                                </p:cTn>
                              </p:par>
                            </p:childTnLst>
                          </p:cTn>
                        </p:par>
                      </p:childTnLst>
                    </p:cTn>
                  </p:par>
                </p:childTnLst>
              </p:cTn>
              <p:nextCondLst>
                <p:cond evt="onClick" delay="0">
                  <p:tgtEl>
                    <p:spTgt spid="8"/>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6090" fill="hold"/>
                                        <p:tgtEl>
                                          <p:spTgt spid="9"/>
                                        </p:tgtEl>
                                      </p:cBhvr>
                                    </p:cmd>
                                  </p:childTnLst>
                                </p:cTn>
                              </p:par>
                            </p:childTnLst>
                          </p:cTn>
                        </p:par>
                      </p:childTnLst>
                    </p:cTn>
                  </p:par>
                </p:childTnLst>
              </p:cTn>
              <p:nextCondLst>
                <p:cond evt="onClick" delay="0">
                  <p:tgtEl>
                    <p:spTgt spid="9"/>
                  </p:tgtEl>
                </p:cond>
              </p:nextCondLst>
            </p:seq>
            <p:audio>
              <p:cMediaNode vol="80000">
                <p:cTn id="12" fill="hold" display="0">
                  <p:stCondLst>
                    <p:cond delay="indefinite"/>
                  </p:stCondLst>
                  <p:endCondLst>
                    <p:cond evt="onStopAudio" delay="0">
                      <p:tgtEl>
                        <p:sldTgt/>
                      </p:tgtEl>
                    </p:cond>
                  </p:endCondLst>
                </p:cTn>
                <p:tgtEl>
                  <p:spTgt spid="8"/>
                </p:tgtEl>
              </p:cMediaNode>
            </p:audio>
            <p:audio>
              <p:cMediaNode vol="80000">
                <p:cTn id="13" fill="hold" display="0">
                  <p:stCondLst>
                    <p:cond delay="indefinite"/>
                  </p:stCondLst>
                  <p:endCondLst>
                    <p:cond evt="onStopAudio" delay="0">
                      <p:tgtEl>
                        <p:sldTgt/>
                      </p:tgtEl>
                    </p:cond>
                  </p:endCondLst>
                </p:cTn>
                <p:tgtEl>
                  <p:spTgt spid="9"/>
                </p:tgtEl>
              </p:cMediaNode>
            </p:audio>
            <p:seq concurrent="1" nextAc="seek">
              <p:cTn id="14" restart="whenNotActive" fill="hold" evtFilter="cancelBubble" nodeType="interactiveSeq">
                <p:stCondLst>
                  <p:cond evt="onClick" delay="0">
                    <p:tgtEl>
                      <p:spTgt spid="10"/>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898" fill="hold"/>
                                        <p:tgtEl>
                                          <p:spTgt spid="10"/>
                                        </p:tgtEl>
                                      </p:cBhvr>
                                    </p:cmd>
                                  </p:childTnLst>
                                </p:cTn>
                              </p:par>
                            </p:childTnLst>
                          </p:cTn>
                        </p:par>
                      </p:childTnLst>
                    </p:cTn>
                  </p:par>
                </p:childTnLst>
              </p:cTn>
              <p:nextCondLst>
                <p:cond evt="onClick" delay="0">
                  <p:tgtEl>
                    <p:spTgt spid="10"/>
                  </p:tgtEl>
                </p:cond>
              </p:nextCondLst>
            </p:seq>
            <p:seq concurrent="1" nextAc="seek">
              <p:cTn id="19" restart="whenNotActive" fill="hold" evtFilter="cancelBubble" nodeType="interactiveSeq">
                <p:stCondLst>
                  <p:cond evt="onClick" delay="0">
                    <p:tgtEl>
                      <p:spTgt spid="11"/>
                    </p:tgtEl>
                  </p:cond>
                </p:stCondLst>
                <p:endSync evt="end" delay="0">
                  <p:rtn val="all"/>
                </p:endSync>
                <p:childTnLst>
                  <p:par>
                    <p:cTn id="20" fill="hold">
                      <p:stCondLst>
                        <p:cond delay="0"/>
                      </p:stCondLst>
                      <p:childTnLst>
                        <p:par>
                          <p:cTn id="21" fill="hold">
                            <p:stCondLst>
                              <p:cond delay="0"/>
                            </p:stCondLst>
                            <p:childTnLst>
                              <p:par>
                                <p:cTn id="22" presetID="1" presetClass="mediacall" presetSubtype="0" fill="hold" nodeType="clickEffect">
                                  <p:stCondLst>
                                    <p:cond delay="0"/>
                                  </p:stCondLst>
                                  <p:childTnLst>
                                    <p:cmd type="call" cmd="playFrom(0.0)">
                                      <p:cBhvr>
                                        <p:cTn id="23" dur="1958" fill="hold"/>
                                        <p:tgtEl>
                                          <p:spTgt spid="11"/>
                                        </p:tgtEl>
                                      </p:cBhvr>
                                    </p:cmd>
                                  </p:childTnLst>
                                </p:cTn>
                              </p:par>
                            </p:childTnLst>
                          </p:cTn>
                        </p:par>
                      </p:childTnLst>
                    </p:cTn>
                  </p:par>
                </p:childTnLst>
              </p:cTn>
              <p:nextCondLst>
                <p:cond evt="onClick" delay="0">
                  <p:tgtEl>
                    <p:spTgt spid="11"/>
                  </p:tgtEl>
                </p:cond>
              </p:nextCondLst>
            </p:seq>
            <p:seq concurrent="1" nextAc="seek">
              <p:cTn id="24" restart="whenNotActive" fill="hold" evtFilter="cancelBubble" nodeType="interactiveSeq">
                <p:stCondLst>
                  <p:cond evt="onClick" delay="0">
                    <p:tgtEl>
                      <p:spTgt spid="12"/>
                    </p:tgtEl>
                  </p:cond>
                </p:stCondLst>
                <p:endSync evt="end" delay="0">
                  <p:rtn val="all"/>
                </p:endSync>
                <p:childTnLst>
                  <p:par>
                    <p:cTn id="25" fill="hold">
                      <p:stCondLst>
                        <p:cond delay="0"/>
                      </p:stCondLst>
                      <p:childTnLst>
                        <p:par>
                          <p:cTn id="26" fill="hold">
                            <p:stCondLst>
                              <p:cond delay="0"/>
                            </p:stCondLst>
                            <p:childTnLst>
                              <p:par>
                                <p:cTn id="27" presetID="1" presetClass="mediacall" presetSubtype="0" fill="hold" nodeType="clickEffect">
                                  <p:stCondLst>
                                    <p:cond delay="0"/>
                                  </p:stCondLst>
                                  <p:childTnLst>
                                    <p:cmd type="call" cmd="playFrom(0.0)">
                                      <p:cBhvr>
                                        <p:cTn id="28" dur="3003" fill="hold"/>
                                        <p:tgtEl>
                                          <p:spTgt spid="12"/>
                                        </p:tgtEl>
                                      </p:cBhvr>
                                    </p:cmd>
                                  </p:childTnLst>
                                </p:cTn>
                              </p:par>
                            </p:childTnLst>
                          </p:cTn>
                        </p:par>
                      </p:childTnLst>
                    </p:cTn>
                  </p:par>
                </p:childTnLst>
              </p:cTn>
              <p:nextCondLst>
                <p:cond evt="onClick" delay="0">
                  <p:tgtEl>
                    <p:spTgt spid="12"/>
                  </p:tgtEl>
                </p:cond>
              </p:nextCondLst>
            </p:seq>
            <p:audio>
              <p:cMediaNode vol="80000">
                <p:cTn id="29" fill="hold" display="0">
                  <p:stCondLst>
                    <p:cond delay="indefinite"/>
                  </p:stCondLst>
                  <p:endCondLst>
                    <p:cond evt="onStopAudio" delay="0">
                      <p:tgtEl>
                        <p:sldTgt/>
                      </p:tgtEl>
                    </p:cond>
                  </p:endCondLst>
                </p:cTn>
                <p:tgtEl>
                  <p:spTgt spid="10"/>
                </p:tgtEl>
              </p:cMediaNode>
            </p:audio>
            <p:audio>
              <p:cMediaNode vol="80000">
                <p:cTn id="30" fill="hold" display="0">
                  <p:stCondLst>
                    <p:cond delay="indefinite"/>
                  </p:stCondLst>
                  <p:endCondLst>
                    <p:cond evt="onStopAudio" delay="0">
                      <p:tgtEl>
                        <p:sldTgt/>
                      </p:tgtEl>
                    </p:cond>
                  </p:endCondLst>
                </p:cTn>
                <p:tgtEl>
                  <p:spTgt spid="11"/>
                </p:tgtEl>
              </p:cMediaNode>
            </p:audio>
            <p:audio>
              <p:cMediaNode vol="80000">
                <p:cTn id="31" fill="hold" display="0">
                  <p:stCondLst>
                    <p:cond delay="indefinite"/>
                  </p:stCondLst>
                  <p:endCondLst>
                    <p:cond evt="onStopAudio" delay="0">
                      <p:tgtEl>
                        <p:sldTgt/>
                      </p:tgtEl>
                    </p:cond>
                  </p:endCondLst>
                </p:cTn>
                <p:tgtEl>
                  <p:spTgt spid="12"/>
                </p:tgtEl>
              </p:cMediaNode>
            </p:audio>
            <p:seq concurrent="1" nextAc="seek">
              <p:cTn id="32" restart="whenNotActive" fill="hold" evtFilter="cancelBubble" nodeType="interactiveSeq">
                <p:stCondLst>
                  <p:cond evt="onClick" delay="0">
                    <p:tgtEl>
                      <p:spTgt spid="13"/>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6008" fill="hold"/>
                                        <p:tgtEl>
                                          <p:spTgt spid="13"/>
                                        </p:tgtEl>
                                      </p:cBhvr>
                                    </p:cmd>
                                  </p:childTnLst>
                                </p:cTn>
                              </p:par>
                            </p:childTnLst>
                          </p:cTn>
                        </p:par>
                      </p:childTnLst>
                    </p:cTn>
                  </p:par>
                </p:childTnLst>
              </p:cTn>
              <p:nextCondLst>
                <p:cond evt="onClick" delay="0">
                  <p:tgtEl>
                    <p:spTgt spid="13"/>
                  </p:tgtEl>
                </p:cond>
              </p:nextCondLst>
            </p:seq>
            <p:seq concurrent="1" nextAc="seek">
              <p:cTn id="37" restart="whenNotActive" fill="hold" evtFilter="cancelBubble" nodeType="interactiveSeq">
                <p:stCondLst>
                  <p:cond evt="onClick" delay="0">
                    <p:tgtEl>
                      <p:spTgt spid="14"/>
                    </p:tgtEl>
                  </p:cond>
                </p:stCondLst>
                <p:endSync evt="end" delay="0">
                  <p:rtn val="all"/>
                </p:endSync>
                <p:childTnLst>
                  <p:par>
                    <p:cTn id="38" fill="hold">
                      <p:stCondLst>
                        <p:cond delay="0"/>
                      </p:stCondLst>
                      <p:childTnLst>
                        <p:par>
                          <p:cTn id="39" fill="hold">
                            <p:stCondLst>
                              <p:cond delay="0"/>
                            </p:stCondLst>
                            <p:childTnLst>
                              <p:par>
                                <p:cTn id="40" presetID="1" presetClass="mediacall" presetSubtype="0" fill="hold" nodeType="clickEffect">
                                  <p:stCondLst>
                                    <p:cond delay="0"/>
                                  </p:stCondLst>
                                  <p:childTnLst>
                                    <p:cmd type="call" cmd="playFrom(0.0)">
                                      <p:cBhvr>
                                        <p:cTn id="41" dur="6019" fill="hold"/>
                                        <p:tgtEl>
                                          <p:spTgt spid="14"/>
                                        </p:tgtEl>
                                      </p:cBhvr>
                                    </p:cmd>
                                  </p:childTnLst>
                                </p:cTn>
                              </p:par>
                            </p:childTnLst>
                          </p:cTn>
                        </p:par>
                      </p:childTnLst>
                    </p:cTn>
                  </p:par>
                </p:childTnLst>
              </p:cTn>
              <p:nextCondLst>
                <p:cond evt="onClick" delay="0">
                  <p:tgtEl>
                    <p:spTgt spid="14"/>
                  </p:tgtEl>
                </p:cond>
              </p:nextCondLst>
            </p:seq>
            <p:audio>
              <p:cMediaNode vol="80000">
                <p:cTn id="42" fill="hold" display="0">
                  <p:stCondLst>
                    <p:cond delay="indefinite"/>
                  </p:stCondLst>
                  <p:endCondLst>
                    <p:cond evt="onStopAudio" delay="0">
                      <p:tgtEl>
                        <p:sldTgt/>
                      </p:tgtEl>
                    </p:cond>
                  </p:endCondLst>
                </p:cTn>
                <p:tgtEl>
                  <p:spTgt spid="13"/>
                </p:tgtEl>
              </p:cMediaNode>
            </p:audio>
            <p:audio>
              <p:cMediaNode vol="80000">
                <p:cTn id="43" fill="hold" display="0">
                  <p:stCondLst>
                    <p:cond delay="indefinite"/>
                  </p:stCondLst>
                  <p:endCondLst>
                    <p:cond evt="onStopAudio" delay="0">
                      <p:tgtEl>
                        <p:sldTgt/>
                      </p:tgtEl>
                    </p:cond>
                  </p:endCondLst>
                </p:cTn>
                <p:tgtEl>
                  <p:spTgt spid="1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lumMod val="50000"/>
                  </a:schemeClr>
                </a:solidFill>
              </a:rPr>
              <a:t>Perceived Emotion</a:t>
            </a:r>
            <a:endParaRPr lang="en-US" dirty="0"/>
          </a:p>
        </p:txBody>
      </p:sp>
      <p:pic>
        <p:nvPicPr>
          <p:cNvPr id="4" name="Picture 3" descr="Screen Shot 2019-08-04 at 2.22.13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08994" y="1870497"/>
            <a:ext cx="6075857" cy="4461229"/>
          </a:xfrm>
          <a:prstGeom prst="rect">
            <a:avLst/>
          </a:prstGeom>
        </p:spPr>
      </p:pic>
    </p:spTree>
    <p:extLst>
      <p:ext uri="{BB962C8B-B14F-4D97-AF65-F5344CB8AC3E}">
        <p14:creationId xmlns:p14="http://schemas.microsoft.com/office/powerpoint/2010/main" val="7771704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lumMod val="50000"/>
                  </a:schemeClr>
                </a:solidFill>
              </a:rPr>
              <a:t>Perceived Emotion</a:t>
            </a:r>
          </a:p>
        </p:txBody>
      </p:sp>
      <p:pic>
        <p:nvPicPr>
          <p:cNvPr id="5" name="Picture 4" descr="Screen Shot 2019-08-04 at 2.14.46 PM.png"/>
          <p:cNvPicPr>
            <a:picLocks noChangeAspect="1"/>
          </p:cNvPicPr>
          <p:nvPr/>
        </p:nvPicPr>
        <p:blipFill rotWithShape="1">
          <a:blip r:embed="rId3">
            <a:extLst>
              <a:ext uri="{28A0092B-C50C-407E-A947-70E740481C1C}">
                <a14:useLocalDpi xmlns:a14="http://schemas.microsoft.com/office/drawing/2010/main" val="0"/>
              </a:ext>
            </a:extLst>
          </a:blip>
          <a:srcRect t="29157"/>
          <a:stretch/>
        </p:blipFill>
        <p:spPr>
          <a:xfrm>
            <a:off x="900113" y="1913456"/>
            <a:ext cx="7289800" cy="2897058"/>
          </a:xfrm>
          <a:prstGeom prst="rect">
            <a:avLst/>
          </a:prstGeom>
        </p:spPr>
      </p:pic>
      <p:pic>
        <p:nvPicPr>
          <p:cNvPr id="6" name="Picture 5" descr="Screen Shot 2019-08-04 at 2.16.38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68725" y="4967069"/>
            <a:ext cx="6108700" cy="1333500"/>
          </a:xfrm>
          <a:prstGeom prst="rect">
            <a:avLst/>
          </a:prstGeom>
        </p:spPr>
      </p:pic>
    </p:spTree>
    <p:extLst>
      <p:ext uri="{BB962C8B-B14F-4D97-AF65-F5344CB8AC3E}">
        <p14:creationId xmlns:p14="http://schemas.microsoft.com/office/powerpoint/2010/main" val="8529486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881C5"/>
                </a:solidFill>
              </a:rPr>
              <a:t>Induced Emotion</a:t>
            </a:r>
            <a:endParaRPr lang="en-US" dirty="0"/>
          </a:p>
        </p:txBody>
      </p:sp>
      <p:sp>
        <p:nvSpPr>
          <p:cNvPr id="3" name="Content Placeholder 2"/>
          <p:cNvSpPr>
            <a:spLocks noGrp="1"/>
          </p:cNvSpPr>
          <p:nvPr>
            <p:ph idx="1"/>
          </p:nvPr>
        </p:nvSpPr>
        <p:spPr/>
        <p:txBody>
          <a:bodyPr>
            <a:normAutofit/>
          </a:bodyPr>
          <a:lstStyle/>
          <a:p>
            <a:r>
              <a:rPr lang="en-US" b="1" dirty="0"/>
              <a:t>Natural Sounds</a:t>
            </a:r>
            <a:r>
              <a:rPr lang="en-US" dirty="0"/>
              <a:t>: 6 second sounds </a:t>
            </a:r>
            <a:br>
              <a:rPr lang="en-US" dirty="0"/>
            </a:br>
            <a:r>
              <a:rPr lang="en-US" dirty="0"/>
              <a:t>(International Affective Digital Sounds)</a:t>
            </a:r>
          </a:p>
          <a:p>
            <a:pPr marL="0" indent="0">
              <a:buNone/>
            </a:pPr>
            <a:endParaRPr lang="en-US" dirty="0"/>
          </a:p>
          <a:p>
            <a:r>
              <a:rPr lang="en-US" b="1" dirty="0"/>
              <a:t>Music</a:t>
            </a:r>
            <a:r>
              <a:rPr lang="en-US" dirty="0"/>
              <a:t> </a:t>
            </a:r>
            <a:r>
              <a:rPr lang="en-US" b="1" dirty="0"/>
              <a:t>Excerpts</a:t>
            </a:r>
            <a:r>
              <a:rPr lang="en-US" dirty="0"/>
              <a:t>: 30-60 second film soundtracks clips (Eerola &amp; Vuoskoski, 2011)</a:t>
            </a:r>
          </a:p>
          <a:p>
            <a:endParaRPr lang="en-US" dirty="0"/>
          </a:p>
          <a:p>
            <a:r>
              <a:rPr lang="en-US" b="1" i="1" dirty="0"/>
              <a:t>No Speech Excerpts</a:t>
            </a:r>
          </a:p>
        </p:txBody>
      </p:sp>
    </p:spTree>
    <p:extLst>
      <p:ext uri="{BB962C8B-B14F-4D97-AF65-F5344CB8AC3E}">
        <p14:creationId xmlns:p14="http://schemas.microsoft.com/office/powerpoint/2010/main" val="200860859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881C5"/>
                </a:solidFill>
              </a:rPr>
              <a:t>Induced Emotion</a:t>
            </a:r>
            <a:endParaRPr lang="en-US" dirty="0"/>
          </a:p>
        </p:txBody>
      </p:sp>
      <p:pic>
        <p:nvPicPr>
          <p:cNvPr id="5" name="Picture 4" descr="Screen Shot 2019-08-04 at 2.25.01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335" y="1879388"/>
            <a:ext cx="7763310" cy="4416508"/>
          </a:xfrm>
          <a:prstGeom prst="rect">
            <a:avLst/>
          </a:prstGeom>
        </p:spPr>
      </p:pic>
    </p:spTree>
    <p:extLst>
      <p:ext uri="{BB962C8B-B14F-4D97-AF65-F5344CB8AC3E}">
        <p14:creationId xmlns:p14="http://schemas.microsoft.com/office/powerpoint/2010/main" val="797203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rgbClr val="0881C5"/>
                </a:solidFill>
              </a:rPr>
              <a:t>Induced Emotion</a:t>
            </a:r>
          </a:p>
        </p:txBody>
      </p:sp>
      <p:pic>
        <p:nvPicPr>
          <p:cNvPr id="5" name="Picture 4" descr="Screen Shot 2019-08-04 at 2.25.55 P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6763" y="1775353"/>
            <a:ext cx="8068918" cy="3251818"/>
          </a:xfrm>
          <a:prstGeom prst="rect">
            <a:avLst/>
          </a:prstGeom>
        </p:spPr>
      </p:pic>
      <p:pic>
        <p:nvPicPr>
          <p:cNvPr id="6" name="Picture 5" descr="Screen Shot 2019-08-04 at 2.26.18 PM.png"/>
          <p:cNvPicPr>
            <a:picLocks noChangeAspect="1"/>
          </p:cNvPicPr>
          <p:nvPr/>
        </p:nvPicPr>
        <p:blipFill rotWithShape="1">
          <a:blip r:embed="rId4">
            <a:extLst>
              <a:ext uri="{28A0092B-C50C-407E-A947-70E740481C1C}">
                <a14:useLocalDpi xmlns:a14="http://schemas.microsoft.com/office/drawing/2010/main" val="0"/>
              </a:ext>
            </a:extLst>
          </a:blip>
          <a:srcRect b="9916"/>
          <a:stretch/>
        </p:blipFill>
        <p:spPr>
          <a:xfrm>
            <a:off x="1235142" y="4940143"/>
            <a:ext cx="6376669" cy="1426446"/>
          </a:xfrm>
          <a:prstGeom prst="rect">
            <a:avLst/>
          </a:prstGeom>
        </p:spPr>
      </p:pic>
    </p:spTree>
    <p:extLst>
      <p:ext uri="{BB962C8B-B14F-4D97-AF65-F5344CB8AC3E}">
        <p14:creationId xmlns:p14="http://schemas.microsoft.com/office/powerpoint/2010/main" val="36647870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lstStyle/>
          <a:p>
            <a:r>
              <a:rPr lang="en-US" b="1" dirty="0">
                <a:solidFill>
                  <a:srgbClr val="7152C2"/>
                </a:solidFill>
              </a:rPr>
              <a:t>n = 244</a:t>
            </a:r>
          </a:p>
          <a:p>
            <a:pPr marL="350838" lvl="1" indent="0">
              <a:buNone/>
            </a:pPr>
            <a:endParaRPr lang="en-US" dirty="0"/>
          </a:p>
          <a:p>
            <a:r>
              <a:rPr lang="en-US" dirty="0"/>
              <a:t>Power analysis indicated 200 participants are needed to show a reliable effect (if it is there)</a:t>
            </a:r>
          </a:p>
          <a:p>
            <a:pPr lvl="1"/>
            <a:endParaRPr lang="en-US" dirty="0"/>
          </a:p>
          <a:p>
            <a:r>
              <a:rPr lang="en-US" dirty="0"/>
              <a:t>Stimuli fit within their </a:t>
            </a:r>
            <a:r>
              <a:rPr lang="en-US" i="1" dirty="0"/>
              <a:t>a priori </a:t>
            </a:r>
            <a:r>
              <a:rPr lang="en-US" dirty="0"/>
              <a:t>Affect Grid categories</a:t>
            </a:r>
          </a:p>
          <a:p>
            <a:pPr lvl="1"/>
            <a:endParaRPr lang="en-US" dirty="0"/>
          </a:p>
        </p:txBody>
      </p:sp>
    </p:spTree>
    <p:extLst>
      <p:ext uri="{BB962C8B-B14F-4D97-AF65-F5344CB8AC3E}">
        <p14:creationId xmlns:p14="http://schemas.microsoft.com/office/powerpoint/2010/main" val="44342489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lumMod val="50000"/>
                  </a:schemeClr>
                </a:solidFill>
              </a:rPr>
              <a:t>Results: Perceived Emotion</a:t>
            </a:r>
          </a:p>
        </p:txBody>
      </p:sp>
      <p:sp>
        <p:nvSpPr>
          <p:cNvPr id="3" name="Content Placeholder 2"/>
          <p:cNvSpPr>
            <a:spLocks noGrp="1"/>
          </p:cNvSpPr>
          <p:nvPr>
            <p:ph idx="1"/>
          </p:nvPr>
        </p:nvSpPr>
        <p:spPr/>
        <p:txBody>
          <a:bodyPr/>
          <a:lstStyle/>
          <a:p>
            <a:r>
              <a:rPr lang="en-US" b="1" dirty="0">
                <a:solidFill>
                  <a:srgbClr val="7152C2"/>
                </a:solidFill>
              </a:rPr>
              <a:t>The drug condition resulted in lower ratings of positive and negative emotions (both </a:t>
            </a:r>
            <a:r>
              <a:rPr lang="en-US" b="1" i="1" dirty="0" err="1">
                <a:solidFill>
                  <a:srgbClr val="7152C2"/>
                </a:solidFill>
              </a:rPr>
              <a:t>p</a:t>
            </a:r>
            <a:r>
              <a:rPr lang="en-US" b="1" dirty="0" err="1">
                <a:solidFill>
                  <a:srgbClr val="7152C2"/>
                </a:solidFill>
              </a:rPr>
              <a:t>s</a:t>
            </a:r>
            <a:r>
              <a:rPr lang="en-US" b="1" dirty="0">
                <a:solidFill>
                  <a:srgbClr val="7152C2"/>
                </a:solidFill>
              </a:rPr>
              <a:t> &lt; 0.05)</a:t>
            </a:r>
          </a:p>
          <a:p>
            <a:r>
              <a:rPr lang="en-US" dirty="0"/>
              <a:t>There was no difference in arousal ratings between drug and placebo conditions</a:t>
            </a:r>
          </a:p>
        </p:txBody>
      </p:sp>
      <p:graphicFrame>
        <p:nvGraphicFramePr>
          <p:cNvPr id="4" name="Table 3"/>
          <p:cNvGraphicFramePr>
            <a:graphicFrameLocks noGrp="1"/>
          </p:cNvGraphicFramePr>
          <p:nvPr>
            <p:extLst>
              <p:ext uri="{D42A27DB-BD31-4B8C-83A1-F6EECF244321}">
                <p14:modId xmlns:p14="http://schemas.microsoft.com/office/powerpoint/2010/main" val="2576416460"/>
              </p:ext>
            </p:extLst>
          </p:nvPr>
        </p:nvGraphicFramePr>
        <p:xfrm>
          <a:off x="1053864" y="4110629"/>
          <a:ext cx="7191611" cy="1750358"/>
        </p:xfrm>
        <a:graphic>
          <a:graphicData uri="http://schemas.openxmlformats.org/drawingml/2006/table">
            <a:tbl>
              <a:tblPr firstRow="1" bandRow="1">
                <a:tableStyleId>{69012ECD-51FC-41F1-AA8D-1B2483CD663E}</a:tableStyleId>
              </a:tblPr>
              <a:tblGrid>
                <a:gridCol w="2101471">
                  <a:extLst>
                    <a:ext uri="{9D8B030D-6E8A-4147-A177-3AD203B41FA5}">
                      <a16:colId xmlns:a16="http://schemas.microsoft.com/office/drawing/2014/main" val="20000"/>
                    </a:ext>
                  </a:extLst>
                </a:gridCol>
                <a:gridCol w="1611846">
                  <a:extLst>
                    <a:ext uri="{9D8B030D-6E8A-4147-A177-3AD203B41FA5}">
                      <a16:colId xmlns:a16="http://schemas.microsoft.com/office/drawing/2014/main" val="20001"/>
                    </a:ext>
                  </a:extLst>
                </a:gridCol>
                <a:gridCol w="1974169">
                  <a:extLst>
                    <a:ext uri="{9D8B030D-6E8A-4147-A177-3AD203B41FA5}">
                      <a16:colId xmlns:a16="http://schemas.microsoft.com/office/drawing/2014/main" val="20002"/>
                    </a:ext>
                  </a:extLst>
                </a:gridCol>
                <a:gridCol w="1504125">
                  <a:extLst>
                    <a:ext uri="{9D8B030D-6E8A-4147-A177-3AD203B41FA5}">
                      <a16:colId xmlns:a16="http://schemas.microsoft.com/office/drawing/2014/main" val="20003"/>
                    </a:ext>
                  </a:extLst>
                </a:gridCol>
              </a:tblGrid>
              <a:tr h="690406">
                <a:tc>
                  <a:txBody>
                    <a:bodyPr/>
                    <a:lstStyle/>
                    <a:p>
                      <a:pPr algn="ctr"/>
                      <a:endParaRPr lang="en-US" sz="2000" dirty="0"/>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A08BD6"/>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t>Positive Emotions</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A08BD6"/>
                    </a:solidFill>
                  </a:tcPr>
                </a:tc>
                <a:tc>
                  <a:txBody>
                    <a:bodyPr/>
                    <a:lstStyle/>
                    <a:p>
                      <a:pPr algn="ctr"/>
                      <a:r>
                        <a:rPr lang="en-US" sz="2000" dirty="0"/>
                        <a:t>Negative Emotions</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A08BD6"/>
                    </a:solidFill>
                  </a:tcPr>
                </a:tc>
                <a:tc>
                  <a:txBody>
                    <a:bodyPr/>
                    <a:lstStyle/>
                    <a:p>
                      <a:pPr algn="ctr"/>
                      <a:endParaRPr lang="en-US" sz="2000" dirty="0"/>
                    </a:p>
                    <a:p>
                      <a:pPr algn="ctr"/>
                      <a:r>
                        <a:rPr lang="en-US" sz="2000" dirty="0"/>
                        <a:t>Arousal</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A08BD6"/>
                    </a:solidFill>
                  </a:tcPr>
                </a:tc>
                <a:extLst>
                  <a:ext uri="{0D108BD9-81ED-4DB2-BD59-A6C34878D82A}">
                    <a16:rowId xmlns:a16="http://schemas.microsoft.com/office/drawing/2014/main" val="10000"/>
                  </a:ext>
                </a:extLst>
              </a:tr>
              <a:tr h="524659">
                <a:tc>
                  <a:txBody>
                    <a:bodyPr/>
                    <a:lstStyle/>
                    <a:p>
                      <a:pPr algn="ctr"/>
                      <a:r>
                        <a:rPr lang="en-US" sz="2000" b="1" dirty="0">
                          <a:solidFill>
                            <a:schemeClr val="bg1"/>
                          </a:solidFill>
                        </a:rPr>
                        <a:t>Placebo</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en-US" sz="2000" b="1" dirty="0"/>
                        <a:t>3.94</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b="1" dirty="0"/>
                        <a:t>3.86</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i="1" dirty="0"/>
                        <a:t>4.40</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524659">
                <a:tc>
                  <a:txBody>
                    <a:bodyPr/>
                    <a:lstStyle/>
                    <a:p>
                      <a:pPr algn="ctr"/>
                      <a:r>
                        <a:rPr lang="en-US" sz="2000" b="1" dirty="0">
                          <a:solidFill>
                            <a:schemeClr val="bg1"/>
                          </a:solidFill>
                        </a:rPr>
                        <a:t>Acetaminophen</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en-US" sz="2000" b="1" dirty="0"/>
                        <a:t>3.60</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b="1" dirty="0"/>
                        <a:t>3.65</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i="1" dirty="0"/>
                        <a:t>4.33</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388273934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lumMod val="50000"/>
                  </a:schemeClr>
                </a:solidFill>
              </a:rPr>
              <a:t>Results: Perceived Emotion</a:t>
            </a:r>
          </a:p>
        </p:txBody>
      </p:sp>
      <p:pic>
        <p:nvPicPr>
          <p:cNvPr id="8" name="Picture 7">
            <a:extLst>
              <a:ext uri="{FF2B5EF4-FFF2-40B4-BE49-F238E27FC236}">
                <a16:creationId xmlns:a16="http://schemas.microsoft.com/office/drawing/2014/main" id="{F88EC3C3-8F5C-1A41-9BF2-1E07FF2CACDB}"/>
              </a:ext>
            </a:extLst>
          </p:cNvPr>
          <p:cNvPicPr>
            <a:picLocks noChangeAspect="1"/>
          </p:cNvPicPr>
          <p:nvPr/>
        </p:nvPicPr>
        <p:blipFill>
          <a:blip r:embed="rId3"/>
          <a:stretch>
            <a:fillRect/>
          </a:stretch>
        </p:blipFill>
        <p:spPr>
          <a:xfrm>
            <a:off x="270999" y="2483805"/>
            <a:ext cx="4318932" cy="2984627"/>
          </a:xfrm>
          <a:prstGeom prst="rect">
            <a:avLst/>
          </a:prstGeom>
        </p:spPr>
      </p:pic>
      <p:pic>
        <p:nvPicPr>
          <p:cNvPr id="9" name="Picture 8">
            <a:extLst>
              <a:ext uri="{FF2B5EF4-FFF2-40B4-BE49-F238E27FC236}">
                <a16:creationId xmlns:a16="http://schemas.microsoft.com/office/drawing/2014/main" id="{70E544CC-66D5-414D-B066-98AD4D781C76}"/>
              </a:ext>
            </a:extLst>
          </p:cNvPr>
          <p:cNvPicPr>
            <a:picLocks noChangeAspect="1"/>
          </p:cNvPicPr>
          <p:nvPr/>
        </p:nvPicPr>
        <p:blipFill>
          <a:blip r:embed="rId4"/>
          <a:stretch>
            <a:fillRect/>
          </a:stretch>
        </p:blipFill>
        <p:spPr>
          <a:xfrm>
            <a:off x="4554069" y="2483804"/>
            <a:ext cx="4318932" cy="2984628"/>
          </a:xfrm>
          <a:prstGeom prst="rect">
            <a:avLst/>
          </a:prstGeom>
        </p:spPr>
      </p:pic>
    </p:spTree>
    <p:extLst>
      <p:ext uri="{BB962C8B-B14F-4D97-AF65-F5344CB8AC3E}">
        <p14:creationId xmlns:p14="http://schemas.microsoft.com/office/powerpoint/2010/main" val="20432070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p:txBody>
          <a:bodyPr/>
          <a:lstStyle/>
          <a:p>
            <a:r>
              <a:rPr lang="en-US" dirty="0"/>
              <a:t>20% of all adults in the United States consume acetaminophen at least once a week (Kaufman et al., 2002) </a:t>
            </a:r>
          </a:p>
          <a:p>
            <a:r>
              <a:rPr lang="en-US" u="sng" dirty="0"/>
              <a:t>Typical Use</a:t>
            </a:r>
            <a:r>
              <a:rPr lang="en-US" dirty="0"/>
              <a:t>: reduces physical pain</a:t>
            </a:r>
          </a:p>
          <a:p>
            <a:r>
              <a:rPr lang="en-US" u="sng" dirty="0"/>
              <a:t>Unexpected Use</a:t>
            </a:r>
            <a:r>
              <a:rPr lang="en-US" dirty="0"/>
              <a:t>: reduces social pain and empathy</a:t>
            </a:r>
          </a:p>
          <a:p>
            <a:endParaRPr lang="en-US" dirty="0"/>
          </a:p>
        </p:txBody>
      </p:sp>
      <p:pic>
        <p:nvPicPr>
          <p:cNvPr id="4" name="Picture 3" descr="cartoon-man-injuries-5181545.jpg"/>
          <p:cNvPicPr>
            <a:picLocks noChangeAspect="1"/>
          </p:cNvPicPr>
          <p:nvPr/>
        </p:nvPicPr>
        <p:blipFill rotWithShape="1">
          <a:blip r:embed="rId3">
            <a:extLst>
              <a:ext uri="{28A0092B-C50C-407E-A947-70E740481C1C}">
                <a14:useLocalDpi xmlns:a14="http://schemas.microsoft.com/office/drawing/2010/main" val="0"/>
              </a:ext>
            </a:extLst>
          </a:blip>
          <a:srcRect b="8075"/>
          <a:stretch/>
        </p:blipFill>
        <p:spPr>
          <a:xfrm>
            <a:off x="1893693" y="4629680"/>
            <a:ext cx="1737113" cy="1707397"/>
          </a:xfrm>
          <a:prstGeom prst="rect">
            <a:avLst/>
          </a:prstGeom>
        </p:spPr>
      </p:pic>
      <p:pic>
        <p:nvPicPr>
          <p:cNvPr id="5" name="Picture 4" descr="download.png"/>
          <p:cNvPicPr>
            <a:picLocks noChangeAspect="1"/>
          </p:cNvPicPr>
          <p:nvPr/>
        </p:nvPicPr>
        <p:blipFill rotWithShape="1">
          <a:blip r:embed="rId4">
            <a:extLst>
              <a:ext uri="{28A0092B-C50C-407E-A947-70E740481C1C}">
                <a14:useLocalDpi xmlns:a14="http://schemas.microsoft.com/office/drawing/2010/main" val="0"/>
              </a:ext>
            </a:extLst>
          </a:blip>
          <a:srcRect l="8117" t="4995" r="3695" b="6334"/>
          <a:stretch/>
        </p:blipFill>
        <p:spPr>
          <a:xfrm>
            <a:off x="4127201" y="4616450"/>
            <a:ext cx="3032355" cy="1707397"/>
          </a:xfrm>
          <a:prstGeom prst="rect">
            <a:avLst/>
          </a:prstGeom>
        </p:spPr>
      </p:pic>
    </p:spTree>
    <p:extLst>
      <p:ext uri="{BB962C8B-B14F-4D97-AF65-F5344CB8AC3E}">
        <p14:creationId xmlns:p14="http://schemas.microsoft.com/office/powerpoint/2010/main" val="39529404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2">
                    <a:lumMod val="50000"/>
                  </a:schemeClr>
                </a:solidFill>
              </a:rPr>
              <a:t>Results: Perceived Emotion</a:t>
            </a:r>
          </a:p>
        </p:txBody>
      </p:sp>
      <p:pic>
        <p:nvPicPr>
          <p:cNvPr id="8" name="Picture 7">
            <a:extLst>
              <a:ext uri="{FF2B5EF4-FFF2-40B4-BE49-F238E27FC236}">
                <a16:creationId xmlns:a16="http://schemas.microsoft.com/office/drawing/2014/main" id="{529633C0-7FEE-454F-BAAA-698B8E34634E}"/>
              </a:ext>
            </a:extLst>
          </p:cNvPr>
          <p:cNvPicPr>
            <a:picLocks noChangeAspect="1"/>
          </p:cNvPicPr>
          <p:nvPr/>
        </p:nvPicPr>
        <p:blipFill>
          <a:blip r:embed="rId3"/>
          <a:stretch>
            <a:fillRect/>
          </a:stretch>
        </p:blipFill>
        <p:spPr>
          <a:xfrm>
            <a:off x="256615" y="2465448"/>
            <a:ext cx="4189879" cy="2895445"/>
          </a:xfrm>
          <a:prstGeom prst="rect">
            <a:avLst/>
          </a:prstGeom>
        </p:spPr>
      </p:pic>
      <p:pic>
        <p:nvPicPr>
          <p:cNvPr id="9" name="Picture 8">
            <a:extLst>
              <a:ext uri="{FF2B5EF4-FFF2-40B4-BE49-F238E27FC236}">
                <a16:creationId xmlns:a16="http://schemas.microsoft.com/office/drawing/2014/main" id="{C15414B4-0BC8-154D-AA1D-D1F3CB828AAF}"/>
              </a:ext>
            </a:extLst>
          </p:cNvPr>
          <p:cNvPicPr>
            <a:picLocks noChangeAspect="1"/>
          </p:cNvPicPr>
          <p:nvPr/>
        </p:nvPicPr>
        <p:blipFill>
          <a:blip r:embed="rId4"/>
          <a:stretch>
            <a:fillRect/>
          </a:stretch>
        </p:blipFill>
        <p:spPr>
          <a:xfrm>
            <a:off x="4572000" y="2465447"/>
            <a:ext cx="4189879" cy="2895445"/>
          </a:xfrm>
          <a:prstGeom prst="rect">
            <a:avLst/>
          </a:prstGeom>
        </p:spPr>
      </p:pic>
    </p:spTree>
    <p:extLst>
      <p:ext uri="{BB962C8B-B14F-4D97-AF65-F5344CB8AC3E}">
        <p14:creationId xmlns:p14="http://schemas.microsoft.com/office/powerpoint/2010/main" val="4952142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accent5">
                    <a:lumMod val="50000"/>
                  </a:schemeClr>
                </a:solidFill>
              </a:rPr>
              <a:t>Results: Induced Emotion</a:t>
            </a:r>
          </a:p>
        </p:txBody>
      </p:sp>
      <p:sp>
        <p:nvSpPr>
          <p:cNvPr id="3" name="Content Placeholder 2"/>
          <p:cNvSpPr>
            <a:spLocks noGrp="1"/>
          </p:cNvSpPr>
          <p:nvPr>
            <p:ph idx="1"/>
          </p:nvPr>
        </p:nvSpPr>
        <p:spPr/>
        <p:txBody>
          <a:bodyPr/>
          <a:lstStyle/>
          <a:p>
            <a:r>
              <a:rPr lang="en-US" dirty="0"/>
              <a:t>There was no difference in experienced positive or negative emotions between drug and placebo conditions</a:t>
            </a:r>
          </a:p>
          <a:p>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2368666682"/>
              </p:ext>
            </p:extLst>
          </p:nvPr>
        </p:nvGraphicFramePr>
        <p:xfrm>
          <a:off x="1680136" y="3618171"/>
          <a:ext cx="5687486" cy="1912310"/>
        </p:xfrm>
        <a:graphic>
          <a:graphicData uri="http://schemas.openxmlformats.org/drawingml/2006/table">
            <a:tbl>
              <a:tblPr firstRow="1" bandRow="1">
                <a:tableStyleId>{69012ECD-51FC-41F1-AA8D-1B2483CD663E}</a:tableStyleId>
              </a:tblPr>
              <a:tblGrid>
                <a:gridCol w="2101471">
                  <a:extLst>
                    <a:ext uri="{9D8B030D-6E8A-4147-A177-3AD203B41FA5}">
                      <a16:colId xmlns:a16="http://schemas.microsoft.com/office/drawing/2014/main" val="20000"/>
                    </a:ext>
                  </a:extLst>
                </a:gridCol>
                <a:gridCol w="1611846">
                  <a:extLst>
                    <a:ext uri="{9D8B030D-6E8A-4147-A177-3AD203B41FA5}">
                      <a16:colId xmlns:a16="http://schemas.microsoft.com/office/drawing/2014/main" val="20001"/>
                    </a:ext>
                  </a:extLst>
                </a:gridCol>
                <a:gridCol w="1974169">
                  <a:extLst>
                    <a:ext uri="{9D8B030D-6E8A-4147-A177-3AD203B41FA5}">
                      <a16:colId xmlns:a16="http://schemas.microsoft.com/office/drawing/2014/main" val="20002"/>
                    </a:ext>
                  </a:extLst>
                </a:gridCol>
              </a:tblGrid>
              <a:tr h="765904">
                <a:tc>
                  <a:txBody>
                    <a:bodyPr/>
                    <a:lstStyle/>
                    <a:p>
                      <a:pPr algn="ctr"/>
                      <a:endParaRPr lang="en-US" sz="2000" dirty="0"/>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A08BD6"/>
                    </a:solidFill>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2000" dirty="0"/>
                        <a:t>Positive Emotions</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A08BD6"/>
                    </a:solidFill>
                  </a:tcPr>
                </a:tc>
                <a:tc>
                  <a:txBody>
                    <a:bodyPr/>
                    <a:lstStyle/>
                    <a:p>
                      <a:pPr algn="ctr"/>
                      <a:r>
                        <a:rPr lang="en-US" sz="2000" dirty="0"/>
                        <a:t>Negative Emotions</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A08BD6"/>
                    </a:solidFill>
                  </a:tcPr>
                </a:tc>
                <a:extLst>
                  <a:ext uri="{0D108BD9-81ED-4DB2-BD59-A6C34878D82A}">
                    <a16:rowId xmlns:a16="http://schemas.microsoft.com/office/drawing/2014/main" val="10000"/>
                  </a:ext>
                </a:extLst>
              </a:tr>
              <a:tr h="573203">
                <a:tc>
                  <a:txBody>
                    <a:bodyPr/>
                    <a:lstStyle/>
                    <a:p>
                      <a:pPr algn="ctr"/>
                      <a:r>
                        <a:rPr lang="en-US" sz="2000" b="1" dirty="0">
                          <a:solidFill>
                            <a:schemeClr val="bg1"/>
                          </a:solidFill>
                        </a:rPr>
                        <a:t>Placebo</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en-US" sz="2000" b="0" dirty="0"/>
                        <a:t>3.74</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b="0" dirty="0"/>
                        <a:t>3.56</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573203">
                <a:tc>
                  <a:txBody>
                    <a:bodyPr/>
                    <a:lstStyle/>
                    <a:p>
                      <a:pPr algn="ctr"/>
                      <a:r>
                        <a:rPr lang="en-US" sz="2000" b="1" dirty="0">
                          <a:solidFill>
                            <a:schemeClr val="bg1"/>
                          </a:solidFill>
                        </a:rPr>
                        <a:t>Acetaminophen</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en-US" sz="2000" b="0" dirty="0"/>
                        <a:t>3.64</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2000" b="0" dirty="0"/>
                        <a:t>3.64</a:t>
                      </a:r>
                    </a:p>
                  </a:txBody>
                  <a:tcPr anchor="ct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bl>
          </a:graphicData>
        </a:graphic>
      </p:graphicFrame>
    </p:spTree>
    <p:extLst>
      <p:ext uri="{BB962C8B-B14F-4D97-AF65-F5344CB8AC3E}">
        <p14:creationId xmlns:p14="http://schemas.microsoft.com/office/powerpoint/2010/main" val="8974035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2133600"/>
            <a:ext cx="7345363" cy="4111223"/>
          </a:xfrm>
        </p:spPr>
        <p:txBody>
          <a:bodyPr/>
          <a:lstStyle/>
          <a:p>
            <a:r>
              <a:rPr lang="en-US" dirty="0"/>
              <a:t>Predicted </a:t>
            </a:r>
            <a:r>
              <a:rPr lang="en-US" b="1" dirty="0">
                <a:solidFill>
                  <a:srgbClr val="7152C2"/>
                </a:solidFill>
              </a:rPr>
              <a:t>Emotion Ratings</a:t>
            </a:r>
            <a:r>
              <a:rPr lang="en-US" dirty="0"/>
              <a:t>, where higher numbers represent more intensely felt/perceived emotion</a:t>
            </a:r>
          </a:p>
          <a:p>
            <a:r>
              <a:rPr lang="en-US" b="1" dirty="0">
                <a:solidFill>
                  <a:srgbClr val="7152C2"/>
                </a:solidFill>
              </a:rPr>
              <a:t>R</a:t>
            </a:r>
            <a:r>
              <a:rPr lang="en-US" b="1" baseline="30000" dirty="0">
                <a:solidFill>
                  <a:srgbClr val="7152C2"/>
                </a:solidFill>
              </a:rPr>
              <a:t>2</a:t>
            </a:r>
            <a:r>
              <a:rPr lang="en-US" b="1" dirty="0">
                <a:solidFill>
                  <a:srgbClr val="7152C2"/>
                </a:solidFill>
              </a:rPr>
              <a:t> = 0.30</a:t>
            </a:r>
          </a:p>
          <a:p>
            <a:endParaRPr lang="en-US" b="1" dirty="0">
              <a:solidFill>
                <a:srgbClr val="7152C2"/>
              </a:solidFill>
            </a:endParaRPr>
          </a:p>
          <a:p>
            <a:endParaRPr lang="en-US" b="1" dirty="0">
              <a:solidFill>
                <a:srgbClr val="7152C2"/>
              </a:solidFill>
            </a:endParaRPr>
          </a:p>
        </p:txBody>
      </p:sp>
    </p:spTree>
    <p:extLst>
      <p:ext uri="{BB962C8B-B14F-4D97-AF65-F5344CB8AC3E}">
        <p14:creationId xmlns:p14="http://schemas.microsoft.com/office/powerpoint/2010/main" val="26517704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1906104"/>
            <a:ext cx="7345363" cy="4672268"/>
          </a:xfrm>
        </p:spPr>
        <p:txBody>
          <a:bodyPr>
            <a:noAutofit/>
          </a:bodyPr>
          <a:lstStyle/>
          <a:p>
            <a:pPr marL="171450" indent="-171450">
              <a:buFont typeface="Arial"/>
              <a:buChar char="•"/>
            </a:pPr>
            <a:r>
              <a:rPr lang="en-US" b="1" dirty="0">
                <a:solidFill>
                  <a:schemeClr val="tx2">
                    <a:lumMod val="60000"/>
                    <a:lumOff val="40000"/>
                  </a:schemeClr>
                </a:solidFill>
              </a:rPr>
              <a:t>Acetaminophen</a:t>
            </a:r>
            <a:r>
              <a:rPr lang="en-US" dirty="0">
                <a:solidFill>
                  <a:schemeClr val="tx2">
                    <a:lumMod val="60000"/>
                    <a:lumOff val="40000"/>
                  </a:schemeClr>
                </a:solidFill>
              </a:rPr>
              <a:t> </a:t>
            </a:r>
            <a:r>
              <a:rPr lang="en-US" dirty="0"/>
              <a:t>resulted in lower emotion ratings than did the </a:t>
            </a:r>
            <a:r>
              <a:rPr lang="en-US" b="1" dirty="0">
                <a:solidFill>
                  <a:srgbClr val="DA0617"/>
                </a:solidFill>
              </a:rPr>
              <a:t>placebo</a:t>
            </a:r>
          </a:p>
        </p:txBody>
      </p:sp>
    </p:spTree>
    <p:extLst>
      <p:ext uri="{BB962C8B-B14F-4D97-AF65-F5344CB8AC3E}">
        <p14:creationId xmlns:p14="http://schemas.microsoft.com/office/powerpoint/2010/main" val="39607955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1906104"/>
            <a:ext cx="7345363" cy="4672268"/>
          </a:xfrm>
        </p:spPr>
        <p:txBody>
          <a:bodyPr>
            <a:noAutofit/>
          </a:bodyPr>
          <a:lstStyle/>
          <a:p>
            <a:pPr marL="171450" indent="-171450">
              <a:buFont typeface="Arial"/>
              <a:buChar char="•"/>
            </a:pPr>
            <a:r>
              <a:rPr lang="en-US" b="1" dirty="0">
                <a:solidFill>
                  <a:schemeClr val="tx2">
                    <a:lumMod val="60000"/>
                    <a:lumOff val="40000"/>
                  </a:schemeClr>
                </a:solidFill>
              </a:rPr>
              <a:t>Acetaminophen</a:t>
            </a:r>
            <a:r>
              <a:rPr lang="en-US" dirty="0">
                <a:solidFill>
                  <a:schemeClr val="tx2">
                    <a:lumMod val="60000"/>
                    <a:lumOff val="40000"/>
                  </a:schemeClr>
                </a:solidFill>
              </a:rPr>
              <a:t> </a:t>
            </a:r>
            <a:r>
              <a:rPr lang="en-US" dirty="0"/>
              <a:t>resulted in lower emotion ratings than did the </a:t>
            </a:r>
            <a:r>
              <a:rPr lang="en-US" b="1" dirty="0">
                <a:solidFill>
                  <a:srgbClr val="DA0617"/>
                </a:solidFill>
              </a:rPr>
              <a:t>placebo</a:t>
            </a:r>
            <a:endParaRPr lang="en-US" b="1" dirty="0">
              <a:solidFill>
                <a:srgbClr val="7152C2"/>
              </a:solidFill>
            </a:endParaRPr>
          </a:p>
          <a:p>
            <a:pPr marL="171450" indent="-171450">
              <a:buFont typeface="Arial"/>
              <a:buChar char="•"/>
            </a:pPr>
            <a:r>
              <a:rPr lang="en-US" b="1" dirty="0">
                <a:solidFill>
                  <a:schemeClr val="accent2">
                    <a:lumMod val="50000"/>
                  </a:schemeClr>
                </a:solidFill>
              </a:rPr>
              <a:t>Perceived</a:t>
            </a:r>
            <a:r>
              <a:rPr lang="en-US" dirty="0">
                <a:solidFill>
                  <a:schemeClr val="accent2">
                    <a:lumMod val="50000"/>
                  </a:schemeClr>
                </a:solidFill>
              </a:rPr>
              <a:t> </a:t>
            </a:r>
            <a:r>
              <a:rPr lang="en-US" dirty="0"/>
              <a:t>emotion ratings were lower than </a:t>
            </a:r>
            <a:r>
              <a:rPr lang="en-US" b="1" dirty="0">
                <a:solidFill>
                  <a:schemeClr val="accent5">
                    <a:lumMod val="50000"/>
                  </a:schemeClr>
                </a:solidFill>
              </a:rPr>
              <a:t>induced</a:t>
            </a:r>
            <a:r>
              <a:rPr lang="en-US" dirty="0">
                <a:solidFill>
                  <a:schemeClr val="accent5">
                    <a:lumMod val="50000"/>
                  </a:schemeClr>
                </a:solidFill>
              </a:rPr>
              <a:t> </a:t>
            </a:r>
            <a:r>
              <a:rPr lang="en-US" dirty="0"/>
              <a:t>emotion ratings</a:t>
            </a:r>
          </a:p>
        </p:txBody>
      </p:sp>
    </p:spTree>
    <p:extLst>
      <p:ext uri="{BB962C8B-B14F-4D97-AF65-F5344CB8AC3E}">
        <p14:creationId xmlns:p14="http://schemas.microsoft.com/office/powerpoint/2010/main" val="370590970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1906104"/>
            <a:ext cx="7345363" cy="4672268"/>
          </a:xfrm>
        </p:spPr>
        <p:txBody>
          <a:bodyPr>
            <a:noAutofit/>
          </a:bodyPr>
          <a:lstStyle/>
          <a:p>
            <a:pPr marL="171450" indent="-171450">
              <a:buFont typeface="Arial"/>
              <a:buChar char="•"/>
            </a:pPr>
            <a:r>
              <a:rPr lang="en-US" b="1" dirty="0">
                <a:solidFill>
                  <a:schemeClr val="tx2">
                    <a:lumMod val="60000"/>
                    <a:lumOff val="40000"/>
                  </a:schemeClr>
                </a:solidFill>
              </a:rPr>
              <a:t>Acetaminophen</a:t>
            </a:r>
            <a:r>
              <a:rPr lang="en-US" dirty="0">
                <a:solidFill>
                  <a:schemeClr val="tx2">
                    <a:lumMod val="60000"/>
                    <a:lumOff val="40000"/>
                  </a:schemeClr>
                </a:solidFill>
              </a:rPr>
              <a:t> </a:t>
            </a:r>
            <a:r>
              <a:rPr lang="en-US" dirty="0"/>
              <a:t>resulted in lower emotion ratings than did the </a:t>
            </a:r>
            <a:r>
              <a:rPr lang="en-US" b="1" dirty="0">
                <a:solidFill>
                  <a:srgbClr val="DA0617"/>
                </a:solidFill>
              </a:rPr>
              <a:t>placebo</a:t>
            </a:r>
            <a:endParaRPr lang="en-US" b="1" dirty="0">
              <a:solidFill>
                <a:srgbClr val="7152C2"/>
              </a:solidFill>
            </a:endParaRPr>
          </a:p>
          <a:p>
            <a:pPr marL="171450" indent="-171450">
              <a:buFont typeface="Arial"/>
              <a:buChar char="•"/>
            </a:pPr>
            <a:r>
              <a:rPr lang="en-US" b="1" dirty="0">
                <a:solidFill>
                  <a:schemeClr val="accent2">
                    <a:lumMod val="50000"/>
                  </a:schemeClr>
                </a:solidFill>
              </a:rPr>
              <a:t>Perceived</a:t>
            </a:r>
            <a:r>
              <a:rPr lang="en-US" dirty="0">
                <a:solidFill>
                  <a:schemeClr val="accent2">
                    <a:lumMod val="50000"/>
                  </a:schemeClr>
                </a:solidFill>
              </a:rPr>
              <a:t> </a:t>
            </a:r>
            <a:r>
              <a:rPr lang="en-US" dirty="0"/>
              <a:t>emotion ratings were lower than </a:t>
            </a:r>
            <a:r>
              <a:rPr lang="en-US" b="1" dirty="0">
                <a:solidFill>
                  <a:schemeClr val="accent5">
                    <a:lumMod val="50000"/>
                  </a:schemeClr>
                </a:solidFill>
              </a:rPr>
              <a:t>induced</a:t>
            </a:r>
            <a:r>
              <a:rPr lang="en-US" dirty="0">
                <a:solidFill>
                  <a:schemeClr val="accent5">
                    <a:lumMod val="50000"/>
                  </a:schemeClr>
                </a:solidFill>
              </a:rPr>
              <a:t> </a:t>
            </a:r>
            <a:r>
              <a:rPr lang="en-US" dirty="0"/>
              <a:t>emotion ratings</a:t>
            </a:r>
          </a:p>
          <a:p>
            <a:pPr marL="171450" indent="-171450">
              <a:buFont typeface="Arial"/>
              <a:buChar char="•"/>
            </a:pPr>
            <a:r>
              <a:rPr lang="en-US" b="1" dirty="0">
                <a:solidFill>
                  <a:schemeClr val="tx1"/>
                </a:solidFill>
              </a:rPr>
              <a:t>Speech</a:t>
            </a:r>
            <a:r>
              <a:rPr lang="en-US" dirty="0">
                <a:solidFill>
                  <a:schemeClr val="tx1"/>
                </a:solidFill>
              </a:rPr>
              <a:t> </a:t>
            </a:r>
            <a:r>
              <a:rPr lang="en-US" dirty="0"/>
              <a:t>resulted in lower emotion ratings than </a:t>
            </a:r>
            <a:r>
              <a:rPr lang="en-US" b="1" dirty="0">
                <a:solidFill>
                  <a:srgbClr val="F060D0"/>
                </a:solidFill>
              </a:rPr>
              <a:t>music</a:t>
            </a:r>
            <a:endParaRPr lang="en-US" b="1" dirty="0">
              <a:solidFill>
                <a:srgbClr val="7152C2"/>
              </a:solidFill>
            </a:endParaRPr>
          </a:p>
        </p:txBody>
      </p:sp>
    </p:spTree>
    <p:extLst>
      <p:ext uri="{BB962C8B-B14F-4D97-AF65-F5344CB8AC3E}">
        <p14:creationId xmlns:p14="http://schemas.microsoft.com/office/powerpoint/2010/main" val="294334594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1906104"/>
            <a:ext cx="7345363" cy="4672268"/>
          </a:xfrm>
        </p:spPr>
        <p:txBody>
          <a:bodyPr>
            <a:noAutofit/>
          </a:bodyPr>
          <a:lstStyle/>
          <a:p>
            <a:pPr marL="171450" indent="-171450">
              <a:buFont typeface="Arial"/>
              <a:buChar char="•"/>
            </a:pPr>
            <a:r>
              <a:rPr lang="en-US" b="1" dirty="0">
                <a:solidFill>
                  <a:schemeClr val="tx2">
                    <a:lumMod val="60000"/>
                    <a:lumOff val="40000"/>
                  </a:schemeClr>
                </a:solidFill>
              </a:rPr>
              <a:t>Acetaminophen</a:t>
            </a:r>
            <a:r>
              <a:rPr lang="en-US" dirty="0">
                <a:solidFill>
                  <a:schemeClr val="tx2">
                    <a:lumMod val="60000"/>
                    <a:lumOff val="40000"/>
                  </a:schemeClr>
                </a:solidFill>
              </a:rPr>
              <a:t> </a:t>
            </a:r>
            <a:r>
              <a:rPr lang="en-US" dirty="0"/>
              <a:t>resulted in lower emotion ratings than did the </a:t>
            </a:r>
            <a:r>
              <a:rPr lang="en-US" b="1" dirty="0">
                <a:solidFill>
                  <a:srgbClr val="DA0617"/>
                </a:solidFill>
              </a:rPr>
              <a:t>placebo</a:t>
            </a:r>
            <a:endParaRPr lang="en-US" b="1" dirty="0">
              <a:solidFill>
                <a:srgbClr val="7152C2"/>
              </a:solidFill>
            </a:endParaRPr>
          </a:p>
          <a:p>
            <a:pPr marL="171450" indent="-171450">
              <a:buFont typeface="Arial"/>
              <a:buChar char="•"/>
            </a:pPr>
            <a:r>
              <a:rPr lang="en-US" b="1" dirty="0">
                <a:solidFill>
                  <a:schemeClr val="accent2">
                    <a:lumMod val="50000"/>
                  </a:schemeClr>
                </a:solidFill>
              </a:rPr>
              <a:t>Perceived</a:t>
            </a:r>
            <a:r>
              <a:rPr lang="en-US" dirty="0">
                <a:solidFill>
                  <a:schemeClr val="accent2">
                    <a:lumMod val="50000"/>
                  </a:schemeClr>
                </a:solidFill>
              </a:rPr>
              <a:t> </a:t>
            </a:r>
            <a:r>
              <a:rPr lang="en-US" dirty="0"/>
              <a:t>emotion ratings were lower than </a:t>
            </a:r>
            <a:r>
              <a:rPr lang="en-US" b="1" dirty="0">
                <a:solidFill>
                  <a:schemeClr val="accent5">
                    <a:lumMod val="50000"/>
                  </a:schemeClr>
                </a:solidFill>
              </a:rPr>
              <a:t>induced</a:t>
            </a:r>
            <a:r>
              <a:rPr lang="en-US" dirty="0">
                <a:solidFill>
                  <a:schemeClr val="accent5">
                    <a:lumMod val="50000"/>
                  </a:schemeClr>
                </a:solidFill>
              </a:rPr>
              <a:t> </a:t>
            </a:r>
            <a:r>
              <a:rPr lang="en-US" dirty="0"/>
              <a:t>emotion ratings</a:t>
            </a:r>
          </a:p>
          <a:p>
            <a:pPr marL="171450" indent="-171450">
              <a:buFont typeface="Arial"/>
              <a:buChar char="•"/>
            </a:pPr>
            <a:r>
              <a:rPr lang="en-US" b="1" dirty="0">
                <a:solidFill>
                  <a:schemeClr val="tx1"/>
                </a:solidFill>
              </a:rPr>
              <a:t>Speech</a:t>
            </a:r>
            <a:r>
              <a:rPr lang="en-US" dirty="0">
                <a:solidFill>
                  <a:schemeClr val="tx1"/>
                </a:solidFill>
              </a:rPr>
              <a:t> </a:t>
            </a:r>
            <a:r>
              <a:rPr lang="en-US" dirty="0"/>
              <a:t>resulted in lower emotion ratings than </a:t>
            </a:r>
            <a:r>
              <a:rPr lang="en-US" b="1" dirty="0">
                <a:solidFill>
                  <a:srgbClr val="F060D0"/>
                </a:solidFill>
              </a:rPr>
              <a:t>music</a:t>
            </a:r>
            <a:endParaRPr lang="en-US" b="1" dirty="0">
              <a:solidFill>
                <a:srgbClr val="7152C2"/>
              </a:solidFill>
            </a:endParaRPr>
          </a:p>
          <a:p>
            <a:pPr marL="171450" indent="-171450">
              <a:buFont typeface="Arial"/>
              <a:buChar char="•"/>
            </a:pPr>
            <a:r>
              <a:rPr lang="en-US" b="1" dirty="0">
                <a:solidFill>
                  <a:schemeClr val="bg1">
                    <a:lumMod val="65000"/>
                  </a:schemeClr>
                </a:solidFill>
              </a:rPr>
              <a:t>Neutral</a:t>
            </a:r>
            <a:r>
              <a:rPr lang="en-US" dirty="0">
                <a:solidFill>
                  <a:schemeClr val="bg1">
                    <a:lumMod val="65000"/>
                  </a:schemeClr>
                </a:solidFill>
              </a:rPr>
              <a:t> </a:t>
            </a:r>
            <a:r>
              <a:rPr lang="en-US" dirty="0"/>
              <a:t>stimuli resulted in lower ratings of emotion, compared to </a:t>
            </a:r>
            <a:r>
              <a:rPr lang="en-US" b="1" dirty="0">
                <a:solidFill>
                  <a:srgbClr val="0500F2"/>
                </a:solidFill>
              </a:rPr>
              <a:t>negative</a:t>
            </a:r>
            <a:r>
              <a:rPr lang="en-US" dirty="0">
                <a:solidFill>
                  <a:srgbClr val="0500F2"/>
                </a:solidFill>
              </a:rPr>
              <a:t> </a:t>
            </a:r>
            <a:r>
              <a:rPr lang="en-US" dirty="0"/>
              <a:t>stimuli</a:t>
            </a:r>
          </a:p>
        </p:txBody>
      </p:sp>
    </p:spTree>
    <p:extLst>
      <p:ext uri="{BB962C8B-B14F-4D97-AF65-F5344CB8AC3E}">
        <p14:creationId xmlns:p14="http://schemas.microsoft.com/office/powerpoint/2010/main" val="42903798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1906104"/>
            <a:ext cx="7345363" cy="4672268"/>
          </a:xfrm>
        </p:spPr>
        <p:txBody>
          <a:bodyPr>
            <a:noAutofit/>
          </a:bodyPr>
          <a:lstStyle/>
          <a:p>
            <a:pPr marL="171450" indent="-171450">
              <a:buFont typeface="Arial"/>
              <a:buChar char="•"/>
            </a:pPr>
            <a:r>
              <a:rPr lang="en-US" b="1" dirty="0">
                <a:solidFill>
                  <a:schemeClr val="tx2">
                    <a:lumMod val="60000"/>
                    <a:lumOff val="40000"/>
                  </a:schemeClr>
                </a:solidFill>
              </a:rPr>
              <a:t>Acetaminophen</a:t>
            </a:r>
            <a:r>
              <a:rPr lang="en-US" dirty="0">
                <a:solidFill>
                  <a:schemeClr val="tx2">
                    <a:lumMod val="60000"/>
                    <a:lumOff val="40000"/>
                  </a:schemeClr>
                </a:solidFill>
              </a:rPr>
              <a:t> </a:t>
            </a:r>
            <a:r>
              <a:rPr lang="en-US" dirty="0"/>
              <a:t>resulted in lower emotion ratings than did the </a:t>
            </a:r>
            <a:r>
              <a:rPr lang="en-US" b="1" dirty="0">
                <a:solidFill>
                  <a:srgbClr val="DA0617"/>
                </a:solidFill>
              </a:rPr>
              <a:t>placebo</a:t>
            </a:r>
            <a:endParaRPr lang="en-US" b="1" dirty="0">
              <a:solidFill>
                <a:srgbClr val="7152C2"/>
              </a:solidFill>
            </a:endParaRPr>
          </a:p>
          <a:p>
            <a:pPr marL="171450" indent="-171450">
              <a:buFont typeface="Arial"/>
              <a:buChar char="•"/>
            </a:pPr>
            <a:r>
              <a:rPr lang="en-US" b="1" dirty="0">
                <a:solidFill>
                  <a:schemeClr val="accent2">
                    <a:lumMod val="50000"/>
                  </a:schemeClr>
                </a:solidFill>
              </a:rPr>
              <a:t>Perceived</a:t>
            </a:r>
            <a:r>
              <a:rPr lang="en-US" dirty="0">
                <a:solidFill>
                  <a:schemeClr val="accent2">
                    <a:lumMod val="50000"/>
                  </a:schemeClr>
                </a:solidFill>
              </a:rPr>
              <a:t> </a:t>
            </a:r>
            <a:r>
              <a:rPr lang="en-US" dirty="0"/>
              <a:t>emotion ratings were lower than </a:t>
            </a:r>
            <a:r>
              <a:rPr lang="en-US" b="1" dirty="0">
                <a:solidFill>
                  <a:schemeClr val="accent5">
                    <a:lumMod val="50000"/>
                  </a:schemeClr>
                </a:solidFill>
              </a:rPr>
              <a:t>induced</a:t>
            </a:r>
            <a:r>
              <a:rPr lang="en-US" dirty="0">
                <a:solidFill>
                  <a:schemeClr val="accent5">
                    <a:lumMod val="50000"/>
                  </a:schemeClr>
                </a:solidFill>
              </a:rPr>
              <a:t> </a:t>
            </a:r>
            <a:r>
              <a:rPr lang="en-US" dirty="0"/>
              <a:t>emotion ratings</a:t>
            </a:r>
          </a:p>
          <a:p>
            <a:pPr marL="171450" indent="-171450">
              <a:buFont typeface="Arial"/>
              <a:buChar char="•"/>
            </a:pPr>
            <a:r>
              <a:rPr lang="en-US" b="1" dirty="0">
                <a:solidFill>
                  <a:srgbClr val="000000"/>
                </a:solidFill>
              </a:rPr>
              <a:t>Speech</a:t>
            </a:r>
            <a:r>
              <a:rPr lang="en-US" dirty="0"/>
              <a:t> resulted in lower emotion ratings than </a:t>
            </a:r>
            <a:r>
              <a:rPr lang="en-US" b="1" dirty="0">
                <a:solidFill>
                  <a:srgbClr val="F060D0"/>
                </a:solidFill>
              </a:rPr>
              <a:t>music</a:t>
            </a:r>
          </a:p>
          <a:p>
            <a:pPr marL="171450" indent="-171450">
              <a:buFont typeface="Arial"/>
              <a:buChar char="•"/>
            </a:pPr>
            <a:r>
              <a:rPr lang="en-US" b="1" dirty="0">
                <a:solidFill>
                  <a:schemeClr val="bg1">
                    <a:lumMod val="65000"/>
                  </a:schemeClr>
                </a:solidFill>
              </a:rPr>
              <a:t>Neutral</a:t>
            </a:r>
            <a:r>
              <a:rPr lang="en-US" dirty="0">
                <a:solidFill>
                  <a:schemeClr val="bg1">
                    <a:lumMod val="65000"/>
                  </a:schemeClr>
                </a:solidFill>
              </a:rPr>
              <a:t> </a:t>
            </a:r>
            <a:r>
              <a:rPr lang="en-US" dirty="0"/>
              <a:t>stimuli resulted in lower ratings of emotion, compared to </a:t>
            </a:r>
            <a:r>
              <a:rPr lang="en-US" b="1" dirty="0">
                <a:solidFill>
                  <a:srgbClr val="0500F2"/>
                </a:solidFill>
              </a:rPr>
              <a:t>negative</a:t>
            </a:r>
            <a:r>
              <a:rPr lang="en-US" dirty="0">
                <a:solidFill>
                  <a:srgbClr val="0500F2"/>
                </a:solidFill>
              </a:rPr>
              <a:t> </a:t>
            </a:r>
            <a:r>
              <a:rPr lang="en-US" dirty="0"/>
              <a:t>stimuli</a:t>
            </a:r>
          </a:p>
          <a:p>
            <a:pPr marL="171450" indent="-171450">
              <a:buFont typeface="Arial"/>
              <a:buChar char="•"/>
            </a:pPr>
            <a:r>
              <a:rPr lang="en-US" b="1" dirty="0">
                <a:solidFill>
                  <a:srgbClr val="FE9E30"/>
                </a:solidFill>
              </a:rPr>
              <a:t>Positive</a:t>
            </a:r>
            <a:r>
              <a:rPr lang="en-US" dirty="0">
                <a:solidFill>
                  <a:srgbClr val="FE9E30"/>
                </a:solidFill>
              </a:rPr>
              <a:t> </a:t>
            </a:r>
            <a:r>
              <a:rPr lang="en-US" dirty="0"/>
              <a:t>stimuli resulted in higher ratings of emotion, compared to </a:t>
            </a:r>
            <a:r>
              <a:rPr lang="en-US" b="1" dirty="0">
                <a:solidFill>
                  <a:srgbClr val="0500F2"/>
                </a:solidFill>
              </a:rPr>
              <a:t>negative</a:t>
            </a:r>
            <a:r>
              <a:rPr lang="en-US" dirty="0">
                <a:solidFill>
                  <a:srgbClr val="0500F2"/>
                </a:solidFill>
              </a:rPr>
              <a:t> </a:t>
            </a:r>
            <a:r>
              <a:rPr lang="en-US" dirty="0"/>
              <a:t>stimuli</a:t>
            </a:r>
          </a:p>
        </p:txBody>
      </p:sp>
    </p:spTree>
    <p:extLst>
      <p:ext uri="{BB962C8B-B14F-4D97-AF65-F5344CB8AC3E}">
        <p14:creationId xmlns:p14="http://schemas.microsoft.com/office/powerpoint/2010/main" val="22400331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2133600"/>
            <a:ext cx="7345363" cy="4111223"/>
          </a:xfrm>
        </p:spPr>
        <p:txBody>
          <a:bodyPr>
            <a:noAutofit/>
          </a:bodyPr>
          <a:lstStyle/>
          <a:p>
            <a:pPr marL="171450" indent="-171450">
              <a:buFont typeface="Arial"/>
              <a:buChar char="•"/>
            </a:pPr>
            <a:r>
              <a:rPr lang="en-US" b="1" dirty="0">
                <a:solidFill>
                  <a:schemeClr val="tx2">
                    <a:lumMod val="60000"/>
                    <a:lumOff val="40000"/>
                  </a:schemeClr>
                </a:solidFill>
              </a:rPr>
              <a:t>Familiar music </a:t>
            </a:r>
            <a:r>
              <a:rPr lang="en-US" dirty="0"/>
              <a:t>resulted in higher emotion ratings</a:t>
            </a:r>
          </a:p>
        </p:txBody>
      </p:sp>
    </p:spTree>
    <p:extLst>
      <p:ext uri="{BB962C8B-B14F-4D97-AF65-F5344CB8AC3E}">
        <p14:creationId xmlns:p14="http://schemas.microsoft.com/office/powerpoint/2010/main" val="35355721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2133600"/>
            <a:ext cx="7345363" cy="4111223"/>
          </a:xfrm>
        </p:spPr>
        <p:txBody>
          <a:bodyPr>
            <a:noAutofit/>
          </a:bodyPr>
          <a:lstStyle/>
          <a:p>
            <a:pPr marL="171450" indent="-171450">
              <a:buFont typeface="Arial"/>
              <a:buChar char="•"/>
            </a:pPr>
            <a:r>
              <a:rPr lang="en-US" b="1" dirty="0">
                <a:solidFill>
                  <a:srgbClr val="7152C2"/>
                </a:solidFill>
              </a:rPr>
              <a:t>Familiar music </a:t>
            </a:r>
            <a:r>
              <a:rPr lang="en-US" dirty="0"/>
              <a:t>resulted in higher emotion ratings</a:t>
            </a:r>
          </a:p>
          <a:p>
            <a:pPr marL="171450" indent="-171450">
              <a:buFont typeface="Arial"/>
              <a:buChar char="•"/>
            </a:pPr>
            <a:r>
              <a:rPr lang="en-US" b="1" dirty="0">
                <a:solidFill>
                  <a:srgbClr val="FF0000"/>
                </a:solidFill>
              </a:rPr>
              <a:t>Arousal</a:t>
            </a:r>
            <a:r>
              <a:rPr lang="en-US" dirty="0"/>
              <a:t> ratings tended to be higher than </a:t>
            </a:r>
            <a:r>
              <a:rPr lang="en-US" b="1" dirty="0">
                <a:solidFill>
                  <a:srgbClr val="FE9E30"/>
                </a:solidFill>
              </a:rPr>
              <a:t>positive</a:t>
            </a:r>
            <a:r>
              <a:rPr lang="en-US" dirty="0">
                <a:solidFill>
                  <a:srgbClr val="FE9E30"/>
                </a:solidFill>
              </a:rPr>
              <a:t> </a:t>
            </a:r>
            <a:r>
              <a:rPr lang="en-US" dirty="0">
                <a:solidFill>
                  <a:schemeClr val="tx1"/>
                </a:solidFill>
              </a:rPr>
              <a:t>emotion </a:t>
            </a:r>
            <a:r>
              <a:rPr lang="en-US" dirty="0"/>
              <a:t>ratings</a:t>
            </a:r>
          </a:p>
        </p:txBody>
      </p:sp>
    </p:spTree>
    <p:extLst>
      <p:ext uri="{BB962C8B-B14F-4D97-AF65-F5344CB8AC3E}">
        <p14:creationId xmlns:p14="http://schemas.microsoft.com/office/powerpoint/2010/main" val="21403764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p:txBody>
          <a:bodyPr/>
          <a:lstStyle/>
          <a:p>
            <a:r>
              <a:rPr lang="en-US" dirty="0"/>
              <a:t>Participants who ingested acetaminophen made attenuated emotional judgments of pleasant and unpleasant pictures from the International Affective Picture System (</a:t>
            </a:r>
            <a:r>
              <a:rPr lang="en-US" dirty="0" err="1"/>
              <a:t>Durso</a:t>
            </a:r>
            <a:r>
              <a:rPr lang="en-US" dirty="0"/>
              <a:t>, Luttrell, &amp; Way, 2015)</a:t>
            </a:r>
          </a:p>
          <a:p>
            <a:endParaRPr lang="en-US" dirty="0"/>
          </a:p>
        </p:txBody>
      </p:sp>
      <p:pic>
        <p:nvPicPr>
          <p:cNvPr id="4" name="Picture 3" descr="2683.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6365" y="3741490"/>
            <a:ext cx="3098708" cy="2324031"/>
          </a:xfrm>
          <a:prstGeom prst="rect">
            <a:avLst/>
          </a:prstGeom>
        </p:spPr>
      </p:pic>
      <p:pic>
        <p:nvPicPr>
          <p:cNvPr id="5" name="Picture 4" descr="2091.jpg"/>
          <p:cNvPicPr>
            <a:picLocks noChangeAspect="1"/>
          </p:cNvPicPr>
          <p:nvPr/>
        </p:nvPicPr>
        <p:blipFill rotWithShape="1">
          <a:blip r:embed="rId4">
            <a:extLst>
              <a:ext uri="{28A0092B-C50C-407E-A947-70E740481C1C}">
                <a14:useLocalDpi xmlns:a14="http://schemas.microsoft.com/office/drawing/2010/main" val="0"/>
              </a:ext>
            </a:extLst>
          </a:blip>
          <a:srcRect l="17759" t="3400" r="17669" b="5328"/>
          <a:stretch/>
        </p:blipFill>
        <p:spPr>
          <a:xfrm>
            <a:off x="5752002" y="3688570"/>
            <a:ext cx="2242137" cy="2376951"/>
          </a:xfrm>
          <a:prstGeom prst="rect">
            <a:avLst/>
          </a:prstGeom>
        </p:spPr>
      </p:pic>
    </p:spTree>
    <p:extLst>
      <p:ext uri="{BB962C8B-B14F-4D97-AF65-F5344CB8AC3E}">
        <p14:creationId xmlns:p14="http://schemas.microsoft.com/office/powerpoint/2010/main" val="186773321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2133600"/>
            <a:ext cx="7345363" cy="4111223"/>
          </a:xfrm>
        </p:spPr>
        <p:txBody>
          <a:bodyPr>
            <a:noAutofit/>
          </a:bodyPr>
          <a:lstStyle/>
          <a:p>
            <a:pPr marL="171450" indent="-171450">
              <a:buFont typeface="Arial"/>
              <a:buChar char="•"/>
            </a:pPr>
            <a:r>
              <a:rPr lang="en-US" b="1" dirty="0">
                <a:solidFill>
                  <a:srgbClr val="7152C2"/>
                </a:solidFill>
              </a:rPr>
              <a:t>Familiar music </a:t>
            </a:r>
            <a:r>
              <a:rPr lang="en-US" dirty="0"/>
              <a:t>resulted in higher emotion ratings</a:t>
            </a:r>
          </a:p>
          <a:p>
            <a:pPr marL="171450" indent="-171450">
              <a:buFont typeface="Arial"/>
              <a:buChar char="•"/>
            </a:pPr>
            <a:r>
              <a:rPr lang="en-US" b="1" dirty="0">
                <a:solidFill>
                  <a:srgbClr val="FF0000"/>
                </a:solidFill>
              </a:rPr>
              <a:t>Arousal</a:t>
            </a:r>
            <a:r>
              <a:rPr lang="en-US" dirty="0"/>
              <a:t> ratings tended to be higher than </a:t>
            </a:r>
            <a:r>
              <a:rPr lang="en-US" b="1" dirty="0">
                <a:solidFill>
                  <a:srgbClr val="FE9E30"/>
                </a:solidFill>
              </a:rPr>
              <a:t>positive</a:t>
            </a:r>
            <a:r>
              <a:rPr lang="en-US" dirty="0">
                <a:solidFill>
                  <a:srgbClr val="FE9E30"/>
                </a:solidFill>
              </a:rPr>
              <a:t> </a:t>
            </a:r>
            <a:r>
              <a:rPr lang="en-US" dirty="0"/>
              <a:t>emotion ratings</a:t>
            </a:r>
          </a:p>
          <a:p>
            <a:pPr marL="171450" indent="-171450">
              <a:buFont typeface="Arial"/>
              <a:buChar char="•"/>
            </a:pPr>
            <a:r>
              <a:rPr lang="en-US" i="1" dirty="0"/>
              <a:t>There was no difference between emotion ratings between natural sounds and music or between ratings of negative and positive emotions</a:t>
            </a:r>
          </a:p>
        </p:txBody>
      </p:sp>
    </p:spTree>
    <p:extLst>
      <p:ext uri="{BB962C8B-B14F-4D97-AF65-F5344CB8AC3E}">
        <p14:creationId xmlns:p14="http://schemas.microsoft.com/office/powerpoint/2010/main" val="409902756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sp>
        <p:nvSpPr>
          <p:cNvPr id="3" name="Content Placeholder 2"/>
          <p:cNvSpPr>
            <a:spLocks noGrp="1"/>
          </p:cNvSpPr>
          <p:nvPr>
            <p:ph idx="1"/>
          </p:nvPr>
        </p:nvSpPr>
        <p:spPr>
          <a:xfrm>
            <a:off x="900112" y="2133600"/>
            <a:ext cx="7345363" cy="4111223"/>
          </a:xfrm>
        </p:spPr>
        <p:txBody>
          <a:bodyPr>
            <a:noAutofit/>
          </a:bodyPr>
          <a:lstStyle/>
          <a:p>
            <a:pPr marL="171450" indent="-171450">
              <a:buFont typeface="Arial"/>
              <a:buChar char="•"/>
            </a:pPr>
            <a:r>
              <a:rPr lang="en-US" b="1" dirty="0">
                <a:solidFill>
                  <a:srgbClr val="7152C2"/>
                </a:solidFill>
              </a:rPr>
              <a:t>Familiar music </a:t>
            </a:r>
            <a:r>
              <a:rPr lang="en-US" dirty="0"/>
              <a:t>resulted in higher emotion ratings</a:t>
            </a:r>
          </a:p>
          <a:p>
            <a:pPr marL="171450" indent="-171450">
              <a:buFont typeface="Arial"/>
              <a:buChar char="•"/>
            </a:pPr>
            <a:r>
              <a:rPr lang="en-US" b="1" dirty="0">
                <a:solidFill>
                  <a:srgbClr val="FF0000"/>
                </a:solidFill>
              </a:rPr>
              <a:t>Arousal</a:t>
            </a:r>
            <a:r>
              <a:rPr lang="en-US" dirty="0"/>
              <a:t> ratings tended to be higher than </a:t>
            </a:r>
            <a:r>
              <a:rPr lang="en-US" b="1" dirty="0">
                <a:solidFill>
                  <a:srgbClr val="FE9E30"/>
                </a:solidFill>
              </a:rPr>
              <a:t>positive</a:t>
            </a:r>
            <a:r>
              <a:rPr lang="en-US" dirty="0">
                <a:solidFill>
                  <a:srgbClr val="FE9E30"/>
                </a:solidFill>
              </a:rPr>
              <a:t> </a:t>
            </a:r>
            <a:r>
              <a:rPr lang="en-US" dirty="0"/>
              <a:t>emotion ratings</a:t>
            </a:r>
          </a:p>
          <a:p>
            <a:pPr marL="171450" indent="-171450">
              <a:buFont typeface="Arial"/>
              <a:buChar char="•"/>
            </a:pPr>
            <a:r>
              <a:rPr lang="en-US" i="1" dirty="0"/>
              <a:t>There was no difference between emotion ratings between natural sounds and music or between ratings of negative and positive emotions</a:t>
            </a:r>
          </a:p>
          <a:p>
            <a:pPr marL="171450" indent="-171450">
              <a:buFont typeface="Arial"/>
              <a:buChar char="•"/>
            </a:pPr>
            <a:r>
              <a:rPr lang="en-US" i="1" dirty="0"/>
              <a:t>No effects of any of the individual characteristic data</a:t>
            </a:r>
          </a:p>
        </p:txBody>
      </p:sp>
    </p:spTree>
    <p:extLst>
      <p:ext uri="{BB962C8B-B14F-4D97-AF65-F5344CB8AC3E}">
        <p14:creationId xmlns:p14="http://schemas.microsoft.com/office/powerpoint/2010/main" val="211261129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Specific Emotions</a:t>
            </a:r>
          </a:p>
        </p:txBody>
      </p:sp>
      <p:sp>
        <p:nvSpPr>
          <p:cNvPr id="3" name="Content Placeholder 2"/>
          <p:cNvSpPr>
            <a:spLocks noGrp="1"/>
          </p:cNvSpPr>
          <p:nvPr>
            <p:ph idx="1"/>
          </p:nvPr>
        </p:nvSpPr>
        <p:spPr>
          <a:xfrm>
            <a:off x="900112" y="2133601"/>
            <a:ext cx="7589347" cy="3931920"/>
          </a:xfrm>
        </p:spPr>
        <p:txBody>
          <a:bodyPr>
            <a:normAutofit/>
          </a:bodyPr>
          <a:lstStyle/>
          <a:p>
            <a:r>
              <a:rPr lang="en-US" dirty="0"/>
              <a:t>No noteworthy differences in the specific emotions people chose between drug and placebo groups in:</a:t>
            </a:r>
          </a:p>
          <a:p>
            <a:pPr lvl="1"/>
            <a:r>
              <a:rPr lang="en-US" dirty="0">
                <a:solidFill>
                  <a:schemeClr val="accent2">
                    <a:lumMod val="50000"/>
                  </a:schemeClr>
                </a:solidFill>
              </a:rPr>
              <a:t>Perceived Emotion</a:t>
            </a:r>
          </a:p>
          <a:p>
            <a:pPr lvl="1"/>
            <a:r>
              <a:rPr lang="en-US" dirty="0">
                <a:solidFill>
                  <a:schemeClr val="accent5">
                    <a:lumMod val="50000"/>
                  </a:schemeClr>
                </a:solidFill>
              </a:rPr>
              <a:t>Induced Emotion</a:t>
            </a:r>
          </a:p>
          <a:p>
            <a:pPr lvl="1"/>
            <a:r>
              <a:rPr lang="en-US" dirty="0">
                <a:solidFill>
                  <a:schemeClr val="tx2">
                    <a:lumMod val="60000"/>
                    <a:lumOff val="40000"/>
                  </a:schemeClr>
                </a:solidFill>
              </a:rPr>
              <a:t>Sound Type </a:t>
            </a:r>
            <a:r>
              <a:rPr lang="en-US" dirty="0"/>
              <a:t>(</a:t>
            </a:r>
            <a:r>
              <a:rPr lang="en-US" i="1" dirty="0"/>
              <a:t>Natural Sounds, Music, Speech</a:t>
            </a:r>
            <a:r>
              <a:rPr lang="en-US" dirty="0"/>
              <a:t>)</a:t>
            </a:r>
          </a:p>
          <a:p>
            <a:pPr lvl="1"/>
            <a:r>
              <a:rPr lang="en-US" dirty="0">
                <a:solidFill>
                  <a:srgbClr val="7152C2"/>
                </a:solidFill>
              </a:rPr>
              <a:t>Affect Grid Categories </a:t>
            </a:r>
            <a:r>
              <a:rPr lang="en-US" dirty="0"/>
              <a:t>(</a:t>
            </a:r>
            <a:r>
              <a:rPr lang="en-US" i="1" dirty="0"/>
              <a:t>Positive-Valence and High-Arousal; Positive-Valence and Low-Arousal; Negative-Valence and High-Arousal; Negative-Valence and Low-Arousal</a:t>
            </a:r>
            <a:r>
              <a:rPr lang="en-US" dirty="0"/>
              <a:t>)</a:t>
            </a:r>
          </a:p>
          <a:p>
            <a:pPr lvl="1"/>
            <a:endParaRPr lang="en-US" dirty="0"/>
          </a:p>
          <a:p>
            <a:pPr lvl="1"/>
            <a:endParaRPr lang="en-US" dirty="0"/>
          </a:p>
          <a:p>
            <a:pPr lvl="1"/>
            <a:endParaRPr lang="en-US" dirty="0"/>
          </a:p>
        </p:txBody>
      </p:sp>
    </p:spTree>
    <p:extLst>
      <p:ext uri="{BB962C8B-B14F-4D97-AF65-F5344CB8AC3E}">
        <p14:creationId xmlns:p14="http://schemas.microsoft.com/office/powerpoint/2010/main" val="26986617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Implications</a:t>
            </a:r>
          </a:p>
        </p:txBody>
      </p:sp>
      <p:sp>
        <p:nvSpPr>
          <p:cNvPr id="3" name="Content Placeholder 2"/>
          <p:cNvSpPr>
            <a:spLocks noGrp="1"/>
          </p:cNvSpPr>
          <p:nvPr>
            <p:ph idx="1"/>
          </p:nvPr>
        </p:nvSpPr>
        <p:spPr/>
        <p:txBody>
          <a:bodyPr>
            <a:normAutofit fontScale="92500"/>
          </a:bodyPr>
          <a:lstStyle/>
          <a:p>
            <a:r>
              <a:rPr lang="en-US" dirty="0"/>
              <a:t>This is one of the first music psychology studies that experimentally manipulates a biological system.</a:t>
            </a:r>
          </a:p>
          <a:p>
            <a:r>
              <a:rPr lang="en-US" dirty="0"/>
              <a:t>The results are consistent with the idea that music perception may be influenced by a biochemical process. </a:t>
            </a:r>
          </a:p>
          <a:p>
            <a:r>
              <a:rPr lang="en-US" dirty="0"/>
              <a:t>People who have taken acetaminophen have a reduced ability to perceive emotions in various forms of communication, like music and speech. </a:t>
            </a:r>
          </a:p>
          <a:p>
            <a:r>
              <a:rPr lang="en-US" dirty="0"/>
              <a:t>Future emotion-related experiments may expect reduced power if participants have consumed acetaminophen. </a:t>
            </a:r>
          </a:p>
          <a:p>
            <a:endParaRPr lang="en-US" dirty="0"/>
          </a:p>
        </p:txBody>
      </p:sp>
    </p:spTree>
    <p:extLst>
      <p:ext uri="{BB962C8B-B14F-4D97-AF65-F5344CB8AC3E}">
        <p14:creationId xmlns:p14="http://schemas.microsoft.com/office/powerpoint/2010/main" val="2617994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Thank You!</a:t>
            </a:r>
          </a:p>
        </p:txBody>
      </p:sp>
      <p:sp>
        <p:nvSpPr>
          <p:cNvPr id="3" name="Content Placeholder 2"/>
          <p:cNvSpPr>
            <a:spLocks noGrp="1"/>
          </p:cNvSpPr>
          <p:nvPr>
            <p:ph idx="1"/>
          </p:nvPr>
        </p:nvSpPr>
        <p:spPr/>
        <p:txBody>
          <a:bodyPr/>
          <a:lstStyle/>
          <a:p>
            <a:pPr marL="0" indent="0" algn="ctr">
              <a:buNone/>
            </a:pPr>
            <a:endParaRPr lang="en-US" dirty="0"/>
          </a:p>
          <a:p>
            <a:pPr marL="0" indent="0" algn="ctr">
              <a:buNone/>
            </a:pPr>
            <a:endParaRPr lang="en-US" dirty="0"/>
          </a:p>
          <a:p>
            <a:pPr marL="0" indent="0" algn="ctr">
              <a:buNone/>
            </a:pPr>
            <a:r>
              <a:rPr lang="en-US" b="1" dirty="0">
                <a:solidFill>
                  <a:schemeClr val="tx2">
                    <a:lumMod val="60000"/>
                    <a:lumOff val="40000"/>
                  </a:schemeClr>
                </a:solidFill>
              </a:rPr>
              <a:t>warrenburg.3@osu.edu</a:t>
            </a:r>
          </a:p>
        </p:txBody>
      </p:sp>
    </p:spTree>
    <p:extLst>
      <p:ext uri="{BB962C8B-B14F-4D97-AF65-F5344CB8AC3E}">
        <p14:creationId xmlns:p14="http://schemas.microsoft.com/office/powerpoint/2010/main" val="313071416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a:xfrm>
            <a:off x="900112" y="1723897"/>
            <a:ext cx="7345363" cy="4803664"/>
          </a:xfrm>
        </p:spPr>
        <p:txBody>
          <a:bodyPr>
            <a:normAutofit fontScale="25000" lnSpcReduction="20000"/>
          </a:bodyPr>
          <a:lstStyle/>
          <a:p>
            <a:pPr marL="0" indent="0">
              <a:lnSpc>
                <a:spcPct val="70000"/>
              </a:lnSpc>
              <a:buNone/>
            </a:pPr>
            <a:r>
              <a:rPr lang="en-US" dirty="0"/>
              <a:t>Barrett, F. S., Grimm, K. J., Robins, R. W., </a:t>
            </a:r>
            <a:r>
              <a:rPr lang="en-US" dirty="0" err="1"/>
              <a:t>Wildschut</a:t>
            </a:r>
            <a:r>
              <a:rPr lang="en-US" dirty="0"/>
              <a:t>, T., </a:t>
            </a:r>
            <a:r>
              <a:rPr lang="en-US" dirty="0" err="1"/>
              <a:t>Sedikides</a:t>
            </a:r>
            <a:r>
              <a:rPr lang="en-US" dirty="0"/>
              <a:t>, C., &amp; </a:t>
            </a:r>
            <a:r>
              <a:rPr lang="en-US" dirty="0" err="1"/>
              <a:t>Janata</a:t>
            </a:r>
            <a:r>
              <a:rPr lang="en-US" dirty="0"/>
              <a:t>, P. (2010). Music-evoked nostalgia: affect, memory, and personality. </a:t>
            </a:r>
            <a:r>
              <a:rPr lang="en-US" i="1" dirty="0"/>
              <a:t>Emotion</a:t>
            </a:r>
            <a:r>
              <a:rPr lang="en-US" dirty="0"/>
              <a:t>, </a:t>
            </a:r>
            <a:r>
              <a:rPr lang="en-US" i="1" dirty="0"/>
              <a:t>10</a:t>
            </a:r>
            <a:r>
              <a:rPr lang="en-US" dirty="0"/>
              <a:t>(3), 390-403.</a:t>
            </a:r>
          </a:p>
          <a:p>
            <a:pPr marL="0" indent="0">
              <a:lnSpc>
                <a:spcPct val="70000"/>
              </a:lnSpc>
              <a:buNone/>
            </a:pPr>
            <a:r>
              <a:rPr lang="en-US" dirty="0"/>
              <a:t>Bradley, M. M. &amp; Lang, P. J. (2007). The International Affective Digitized Sounds (2nd Edition; IADS-2): Affective ratings of sounds and instruction manual. Technical report B-3. University of Florida, Gainesville, Fl.</a:t>
            </a:r>
          </a:p>
          <a:p>
            <a:pPr marL="0" indent="0">
              <a:lnSpc>
                <a:spcPct val="70000"/>
              </a:lnSpc>
              <a:buNone/>
            </a:pPr>
            <a:r>
              <a:rPr lang="en-US" dirty="0"/>
              <a:t>Cao, H., Cooper, D.G., </a:t>
            </a:r>
            <a:r>
              <a:rPr lang="en-US" dirty="0" err="1"/>
              <a:t>Keurmann</a:t>
            </a:r>
            <a:r>
              <a:rPr lang="en-US" dirty="0"/>
              <a:t>, M.K., </a:t>
            </a:r>
            <a:r>
              <a:rPr lang="en-US" dirty="0" err="1"/>
              <a:t>Gur</a:t>
            </a:r>
            <a:r>
              <a:rPr lang="en-US" dirty="0"/>
              <a:t>, R.C., </a:t>
            </a:r>
            <a:r>
              <a:rPr lang="en-US" dirty="0" err="1"/>
              <a:t>Nenkova</a:t>
            </a:r>
            <a:r>
              <a:rPr lang="en-US" dirty="0"/>
              <a:t>, A., &amp; </a:t>
            </a:r>
            <a:r>
              <a:rPr lang="en-US" dirty="0" err="1"/>
              <a:t>Verma</a:t>
            </a:r>
            <a:r>
              <a:rPr lang="en-US" dirty="0"/>
              <a:t>, R. (2014). CREMA-D: Crowd-sourced emotional multimodal actors dataset. IEEE Transactions on Affective Computing 5(4), 377-390.</a:t>
            </a:r>
          </a:p>
          <a:p>
            <a:pPr marL="0" indent="0">
              <a:lnSpc>
                <a:spcPct val="70000"/>
              </a:lnSpc>
              <a:buNone/>
            </a:pPr>
            <a:r>
              <a:rPr lang="en-US" dirty="0"/>
              <a:t>Davis, M. H. (1980). A multidimensional approach to individual differences in empathy. </a:t>
            </a:r>
            <a:r>
              <a:rPr lang="en-US" i="1" dirty="0"/>
              <a:t>JSAS Catalog of Selected Documents in Psychology, 10, </a:t>
            </a:r>
            <a:r>
              <a:rPr lang="en-US" dirty="0"/>
              <a:t>85.</a:t>
            </a:r>
          </a:p>
          <a:p>
            <a:pPr marL="0" indent="0">
              <a:lnSpc>
                <a:spcPct val="70000"/>
              </a:lnSpc>
              <a:buNone/>
            </a:pPr>
            <a:r>
              <a:rPr lang="en-US" dirty="0" err="1"/>
              <a:t>DeWall</a:t>
            </a:r>
            <a:r>
              <a:rPr lang="en-US" dirty="0"/>
              <a:t>, C.N., MacDonald, G., Webster, G.D., </a:t>
            </a:r>
            <a:r>
              <a:rPr lang="en-US" dirty="0" err="1"/>
              <a:t>Masten</a:t>
            </a:r>
            <a:r>
              <a:rPr lang="en-US" dirty="0"/>
              <a:t>, C.L., </a:t>
            </a:r>
            <a:r>
              <a:rPr lang="en-US" dirty="0" err="1"/>
              <a:t>Baumeister</a:t>
            </a:r>
            <a:r>
              <a:rPr lang="en-US" dirty="0"/>
              <a:t>, R.F., Powell, C., &amp; </a:t>
            </a:r>
            <a:r>
              <a:rPr lang="en-US" dirty="0" err="1"/>
              <a:t>Eisenberger</a:t>
            </a:r>
            <a:r>
              <a:rPr lang="en-US" dirty="0"/>
              <a:t>, N.I. (2010). Acetaminophen reduces social pain: Behavioral and neural evidence. </a:t>
            </a:r>
            <a:r>
              <a:rPr lang="en-US" i="1" dirty="0"/>
              <a:t>Psychological Science, 21,</a:t>
            </a:r>
            <a:r>
              <a:rPr lang="en-US" dirty="0"/>
              <a:t> 931–937.</a:t>
            </a:r>
          </a:p>
          <a:p>
            <a:pPr marL="0" indent="0">
              <a:lnSpc>
                <a:spcPct val="70000"/>
              </a:lnSpc>
              <a:buNone/>
            </a:pPr>
            <a:r>
              <a:rPr lang="en-US" dirty="0" err="1"/>
              <a:t>Durso</a:t>
            </a:r>
            <a:r>
              <a:rPr lang="en-US" dirty="0"/>
              <a:t>, G. R., Luttrell, A., &amp; Way, B. M. (2015). Over-the-counter relief from pains and pleasures alike acetaminophen blunts evaluation sensitivity to both negative and positive stimuli. </a:t>
            </a:r>
            <a:r>
              <a:rPr lang="en-US" i="1" dirty="0"/>
              <a:t>Psychological Science, 26</a:t>
            </a:r>
            <a:r>
              <a:rPr lang="en-US" dirty="0"/>
              <a:t>(6), 750-758.</a:t>
            </a:r>
          </a:p>
          <a:p>
            <a:pPr marL="0" indent="0">
              <a:lnSpc>
                <a:spcPct val="70000"/>
              </a:lnSpc>
              <a:buNone/>
            </a:pPr>
            <a:r>
              <a:rPr lang="en-US" dirty="0"/>
              <a:t>Eerola, T., &amp; Vuoskoski, J. K. (2011). A comparison of the discrete and dimensional models of emotion in music. </a:t>
            </a:r>
            <a:r>
              <a:rPr lang="en-US" i="1" dirty="0"/>
              <a:t>Psychology of Music</a:t>
            </a:r>
            <a:r>
              <a:rPr lang="en-US" dirty="0"/>
              <a:t>, </a:t>
            </a:r>
            <a:r>
              <a:rPr lang="en-US" i="1" dirty="0"/>
              <a:t>39</a:t>
            </a:r>
            <a:r>
              <a:rPr lang="en-US" dirty="0"/>
              <a:t>(1), 18-49.</a:t>
            </a:r>
          </a:p>
          <a:p>
            <a:pPr marL="0" indent="0">
              <a:lnSpc>
                <a:spcPct val="70000"/>
              </a:lnSpc>
              <a:buNone/>
            </a:pPr>
            <a:r>
              <a:rPr lang="en-US" dirty="0"/>
              <a:t>Eerola, T., &amp; Vuoskoski, J. K. (2013). A review of music and emotion studies: approaches, emotion models, and stimuli. </a:t>
            </a:r>
            <a:r>
              <a:rPr lang="en-US" i="1" dirty="0"/>
              <a:t>Music Perception: An Interdisciplinary Journal</a:t>
            </a:r>
            <a:r>
              <a:rPr lang="en-US" dirty="0"/>
              <a:t>, </a:t>
            </a:r>
            <a:r>
              <a:rPr lang="en-US" i="1" dirty="0"/>
              <a:t>30</a:t>
            </a:r>
            <a:r>
              <a:rPr lang="en-US" dirty="0"/>
              <a:t>(3), 307-340.</a:t>
            </a:r>
          </a:p>
          <a:p>
            <a:pPr marL="0" indent="0">
              <a:lnSpc>
                <a:spcPct val="70000"/>
              </a:lnSpc>
              <a:buNone/>
            </a:pPr>
            <a:r>
              <a:rPr lang="en-US" dirty="0" err="1"/>
              <a:t>Greitemeyer</a:t>
            </a:r>
            <a:r>
              <a:rPr lang="en-US" dirty="0"/>
              <a:t> T. (2009). Effects of songs with prosocial lyrics on prosocial thoughts, affect, and behavior</a:t>
            </a:r>
            <a:r>
              <a:rPr lang="en-US" i="1" dirty="0"/>
              <a:t>. Journal of Experimental Social Psychology, 45</a:t>
            </a:r>
            <a:r>
              <a:rPr lang="en-US" dirty="0"/>
              <a:t>(1), 186–190.</a:t>
            </a:r>
          </a:p>
          <a:p>
            <a:pPr marL="0" indent="0">
              <a:lnSpc>
                <a:spcPct val="70000"/>
              </a:lnSpc>
              <a:buNone/>
            </a:pPr>
            <a:r>
              <a:rPr lang="en-US" dirty="0"/>
              <a:t>Huron, D. (2006). </a:t>
            </a:r>
            <a:r>
              <a:rPr lang="en-US" i="1" dirty="0"/>
              <a:t>Sweet anticipation: Music and the psychology of expectation.</a:t>
            </a:r>
            <a:r>
              <a:rPr lang="en-US" dirty="0"/>
              <a:t> Cambridge, MA: MIT Press.</a:t>
            </a:r>
          </a:p>
          <a:p>
            <a:pPr marL="0" indent="0">
              <a:lnSpc>
                <a:spcPct val="70000"/>
              </a:lnSpc>
              <a:buNone/>
            </a:pPr>
            <a:r>
              <a:rPr lang="en-US" dirty="0"/>
              <a:t>Huron, D. (2008). A comparison of average pitch height and interval size in major-and minor-key themes: Evidence consistent with affect-related pitch prosody. </a:t>
            </a:r>
            <a:r>
              <a:rPr lang="en-US" i="1" dirty="0"/>
              <a:t>Empirical Musicology Review, 3</a:t>
            </a:r>
            <a:r>
              <a:rPr lang="en-US" dirty="0"/>
              <a:t>(2), 59-63.</a:t>
            </a:r>
          </a:p>
          <a:p>
            <a:pPr marL="0" indent="0">
              <a:lnSpc>
                <a:spcPct val="70000"/>
              </a:lnSpc>
              <a:buNone/>
            </a:pPr>
            <a:r>
              <a:rPr lang="en-US" dirty="0"/>
              <a:t>Huron, D. (2015) Affect induction through musical sounds: an ethological perspective. </a:t>
            </a:r>
            <a:r>
              <a:rPr lang="en-US" i="1" dirty="0"/>
              <a:t>Phil. Trans. R. Soc. B 370</a:t>
            </a:r>
            <a:r>
              <a:rPr lang="en-US" dirty="0"/>
              <a:t>: 20140098. </a:t>
            </a:r>
          </a:p>
          <a:p>
            <a:pPr marL="0" indent="0">
              <a:lnSpc>
                <a:spcPct val="70000"/>
              </a:lnSpc>
              <a:buNone/>
            </a:pPr>
            <a:r>
              <a:rPr lang="en-US" dirty="0"/>
              <a:t>Huron, D., Kinney, D., &amp; </a:t>
            </a:r>
            <a:r>
              <a:rPr lang="en-US" dirty="0" err="1"/>
              <a:t>Precoda</a:t>
            </a:r>
            <a:r>
              <a:rPr lang="en-US" dirty="0"/>
              <a:t>, K. (2006). Influence of pitch height on the perception of submissiveness and threat in musical passages. </a:t>
            </a:r>
            <a:r>
              <a:rPr lang="en-US" i="1" dirty="0"/>
              <a:t>Empirical Musicology Review 1</a:t>
            </a:r>
            <a:r>
              <a:rPr lang="en-US" dirty="0"/>
              <a:t>(3), 170-177.</a:t>
            </a:r>
          </a:p>
          <a:p>
            <a:pPr marL="0" indent="0">
              <a:lnSpc>
                <a:spcPct val="70000"/>
              </a:lnSpc>
              <a:buNone/>
            </a:pPr>
            <a:r>
              <a:rPr lang="en-US" dirty="0"/>
              <a:t>Huron D. &amp;</a:t>
            </a:r>
            <a:r>
              <a:rPr lang="en-US" b="1" dirty="0"/>
              <a:t> </a:t>
            </a:r>
            <a:r>
              <a:rPr lang="en-US" dirty="0"/>
              <a:t>Warrenburg, L.A. (2017). Sadness versus Grief: Has research on musical ‘sadness’ conflated two different affective states?</a:t>
            </a:r>
            <a:r>
              <a:rPr lang="en-US" i="1" dirty="0"/>
              <a:t> </a:t>
            </a:r>
            <a:r>
              <a:rPr lang="en-US" dirty="0"/>
              <a:t>Paper presented at the biannual national conference of the Society for Music Perception and Cognition, San Diego, CA.</a:t>
            </a:r>
          </a:p>
          <a:p>
            <a:pPr marL="0" indent="0">
              <a:lnSpc>
                <a:spcPct val="70000"/>
              </a:lnSpc>
              <a:buNone/>
            </a:pPr>
            <a:r>
              <a:rPr lang="en-US" dirty="0"/>
              <a:t>John, O. P., &amp; </a:t>
            </a:r>
            <a:r>
              <a:rPr lang="en-US" dirty="0" err="1"/>
              <a:t>Srivastava</a:t>
            </a:r>
            <a:r>
              <a:rPr lang="en-US" dirty="0"/>
              <a:t>, S. (1999). The Big Five trait taxonomy: History, measurement, and theoretical perspectives. </a:t>
            </a:r>
            <a:r>
              <a:rPr lang="en-US" i="1" dirty="0"/>
              <a:t>Handbook of personality: Theory and research</a:t>
            </a:r>
            <a:r>
              <a:rPr lang="en-US" dirty="0"/>
              <a:t>, </a:t>
            </a:r>
            <a:r>
              <a:rPr lang="en-US" i="1" dirty="0"/>
              <a:t>2</a:t>
            </a:r>
            <a:r>
              <a:rPr lang="en-US" dirty="0"/>
              <a:t>(1999), 102-138.</a:t>
            </a:r>
          </a:p>
          <a:p>
            <a:pPr marL="0" indent="0">
              <a:lnSpc>
                <a:spcPct val="70000"/>
              </a:lnSpc>
              <a:buNone/>
            </a:pPr>
            <a:r>
              <a:rPr lang="en-US" dirty="0" err="1"/>
              <a:t>Juslin</a:t>
            </a:r>
            <a:r>
              <a:rPr lang="en-US" dirty="0"/>
              <a:t>, P. N. (2013a). From everyday emotions to aesthetic emotions: Towards a unified theory of musical emotions. </a:t>
            </a:r>
            <a:r>
              <a:rPr lang="en-US" i="1" dirty="0"/>
              <a:t>Physics of Life Reviews, 10</a:t>
            </a:r>
            <a:r>
              <a:rPr lang="en-US" dirty="0"/>
              <a:t>(3), 235-266.</a:t>
            </a:r>
          </a:p>
          <a:p>
            <a:pPr marL="0" indent="0">
              <a:lnSpc>
                <a:spcPct val="70000"/>
              </a:lnSpc>
              <a:buNone/>
            </a:pPr>
            <a:endParaRPr lang="en-US" dirty="0"/>
          </a:p>
        </p:txBody>
      </p:sp>
    </p:spTree>
    <p:extLst>
      <p:ext uri="{BB962C8B-B14F-4D97-AF65-F5344CB8AC3E}">
        <p14:creationId xmlns:p14="http://schemas.microsoft.com/office/powerpoint/2010/main" val="6008169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a:xfrm>
            <a:off x="900112" y="1664825"/>
            <a:ext cx="7345363" cy="4803664"/>
          </a:xfrm>
        </p:spPr>
        <p:txBody>
          <a:bodyPr>
            <a:normAutofit fontScale="25000" lnSpcReduction="20000"/>
          </a:bodyPr>
          <a:lstStyle/>
          <a:p>
            <a:pPr marL="0" indent="0">
              <a:buNone/>
            </a:pPr>
            <a:r>
              <a:rPr lang="en-US" dirty="0" err="1"/>
              <a:t>Juslin</a:t>
            </a:r>
            <a:r>
              <a:rPr lang="en-US" dirty="0"/>
              <a:t>, P. N. (2013b). What does music express? Basic emotions and beyond. </a:t>
            </a:r>
            <a:r>
              <a:rPr lang="en-US" i="1" dirty="0"/>
              <a:t>Frontiers in Psychology</a:t>
            </a:r>
            <a:r>
              <a:rPr lang="en-US" dirty="0"/>
              <a:t>, </a:t>
            </a:r>
            <a:r>
              <a:rPr lang="en-US" i="1" dirty="0"/>
              <a:t>4</a:t>
            </a:r>
            <a:r>
              <a:rPr lang="en-US" dirty="0"/>
              <a:t>(596). </a:t>
            </a:r>
          </a:p>
          <a:p>
            <a:pPr marL="0" indent="0">
              <a:buNone/>
            </a:pPr>
            <a:r>
              <a:rPr lang="en-US" dirty="0" err="1"/>
              <a:t>Juslin</a:t>
            </a:r>
            <a:r>
              <a:rPr lang="en-US" dirty="0"/>
              <a:t>, P. N., &amp; </a:t>
            </a:r>
            <a:r>
              <a:rPr lang="en-US" dirty="0" err="1"/>
              <a:t>Laukka</a:t>
            </a:r>
            <a:r>
              <a:rPr lang="en-US" dirty="0"/>
              <a:t>, P. (2003). Communication of emotions in vocal expression and music performance: Different channels, same code? </a:t>
            </a:r>
            <a:r>
              <a:rPr lang="en-US" i="1" dirty="0"/>
              <a:t>Psychological bulletin</a:t>
            </a:r>
            <a:r>
              <a:rPr lang="en-US" dirty="0"/>
              <a:t>, </a:t>
            </a:r>
            <a:r>
              <a:rPr lang="en-US" i="1" dirty="0"/>
              <a:t>129</a:t>
            </a:r>
            <a:r>
              <a:rPr lang="en-US" dirty="0"/>
              <a:t>(5), 770-814.</a:t>
            </a:r>
          </a:p>
          <a:p>
            <a:pPr marL="0" indent="0">
              <a:buNone/>
            </a:pPr>
            <a:r>
              <a:rPr lang="en-US" dirty="0"/>
              <a:t>Kaufman, D.W., Kelly, J.P., Rosenberg, L., Anderson, T.E., Mitchell, A.A. (2002). Recent patterns of medication use in the ambulatory adult population of the United States: The Slone Survey. </a:t>
            </a:r>
            <a:r>
              <a:rPr lang="en-US" i="1" dirty="0" err="1"/>
              <a:t>Jama</a:t>
            </a:r>
            <a:r>
              <a:rPr lang="en-US" i="1" dirty="0"/>
              <a:t>, 287</a:t>
            </a:r>
            <a:r>
              <a:rPr lang="en-US" dirty="0"/>
              <a:t>(3), 337–344.</a:t>
            </a:r>
          </a:p>
          <a:p>
            <a:pPr marL="0" indent="0">
              <a:buNone/>
            </a:pPr>
            <a:r>
              <a:rPr lang="en-US" dirty="0" err="1"/>
              <a:t>Keutmann</a:t>
            </a:r>
            <a:r>
              <a:rPr lang="en-US" dirty="0"/>
              <a:t>, M.K, Moore, S.L., </a:t>
            </a:r>
            <a:r>
              <a:rPr lang="en-US" dirty="0" err="1"/>
              <a:t>Savitt</a:t>
            </a:r>
            <a:r>
              <a:rPr lang="en-US" dirty="0"/>
              <a:t>, A., &amp; </a:t>
            </a:r>
            <a:r>
              <a:rPr lang="en-US" dirty="0" err="1"/>
              <a:t>Gur</a:t>
            </a:r>
            <a:r>
              <a:rPr lang="en-US" dirty="0"/>
              <a:t>, R.C. (2015). Generating an item pool for translational social cognition research: Methodology and initial validation. </a:t>
            </a:r>
            <a:r>
              <a:rPr lang="en-US" i="1" dirty="0"/>
              <a:t>Behavior Research Methods 47,</a:t>
            </a:r>
            <a:r>
              <a:rPr lang="en-US" dirty="0"/>
              <a:t> 228-234.</a:t>
            </a:r>
          </a:p>
          <a:p>
            <a:pPr marL="0" indent="0">
              <a:buNone/>
            </a:pPr>
            <a:r>
              <a:rPr lang="en-US" dirty="0"/>
              <a:t>King, S. C., &amp; </a:t>
            </a:r>
            <a:r>
              <a:rPr lang="en-US" dirty="0" err="1"/>
              <a:t>Meiselman</a:t>
            </a:r>
            <a:r>
              <a:rPr lang="en-US" dirty="0"/>
              <a:t>, H. L. (2010). Development of a method to measure consumer emotions associated with foods. </a:t>
            </a:r>
            <a:r>
              <a:rPr lang="en-US" i="1" dirty="0"/>
              <a:t>Food Quality and </a:t>
            </a:r>
            <a:r>
              <a:rPr lang="en-US" i="1" dirty="0" err="1"/>
              <a:t>Perference</a:t>
            </a:r>
            <a:r>
              <a:rPr lang="en-US" i="1" dirty="0"/>
              <a:t> 21</a:t>
            </a:r>
            <a:r>
              <a:rPr lang="en-US" dirty="0"/>
              <a:t>, 168-177.</a:t>
            </a:r>
          </a:p>
          <a:p>
            <a:pPr marL="0" indent="0">
              <a:buNone/>
            </a:pPr>
            <a:r>
              <a:rPr lang="en-US" dirty="0" err="1"/>
              <a:t>Kraepelin</a:t>
            </a:r>
            <a:r>
              <a:rPr lang="en-US" dirty="0"/>
              <a:t>, E. (1921). </a:t>
            </a:r>
            <a:r>
              <a:rPr lang="en-US" i="1" dirty="0"/>
              <a:t>Manic depressive insanity and paranoia. </a:t>
            </a:r>
            <a:r>
              <a:rPr lang="en-US" dirty="0"/>
              <a:t>Trans. R. Mary Barclay. Edinburgh: E. S. Livingstone.</a:t>
            </a:r>
          </a:p>
          <a:p>
            <a:pPr marL="0" indent="0">
              <a:buNone/>
            </a:pPr>
            <a:r>
              <a:rPr lang="en-US" dirty="0"/>
              <a:t>Larsen, J. T., &amp; McGraw, A. P. (2011). Further evidence for mixed emotions. </a:t>
            </a:r>
            <a:r>
              <a:rPr lang="en-US" i="1" dirty="0"/>
              <a:t>Journal of Personality and Social Psychology, 100</a:t>
            </a:r>
            <a:r>
              <a:rPr lang="en-US" dirty="0"/>
              <a:t>(6), 1095-1110.</a:t>
            </a:r>
          </a:p>
          <a:p>
            <a:pPr marL="0" indent="0">
              <a:buNone/>
            </a:pPr>
            <a:r>
              <a:rPr lang="en-US" dirty="0" err="1"/>
              <a:t>Mischkowski</a:t>
            </a:r>
            <a:r>
              <a:rPr lang="en-US" dirty="0"/>
              <a:t>, D., Crocker, J., &amp; Way, B. M. (2016). From painkiller to empathy killer: acetaminophen (</a:t>
            </a:r>
            <a:r>
              <a:rPr lang="en-US" dirty="0" err="1"/>
              <a:t>paracetamol</a:t>
            </a:r>
            <a:r>
              <a:rPr lang="en-US" dirty="0"/>
              <a:t>) reduces empathy for pain. </a:t>
            </a:r>
            <a:r>
              <a:rPr lang="en-US" i="1" dirty="0"/>
              <a:t>Social cognitive and affective neuroscience, 11</a:t>
            </a:r>
            <a:r>
              <a:rPr lang="en-US" dirty="0"/>
              <a:t>(9), 1345-1353.</a:t>
            </a:r>
          </a:p>
          <a:p>
            <a:pPr marL="0" indent="0">
              <a:buNone/>
            </a:pPr>
            <a:r>
              <a:rPr lang="en-US" dirty="0"/>
              <a:t>Mitchell, R. L., Elliott, R., Barry, M., </a:t>
            </a:r>
            <a:r>
              <a:rPr lang="en-US" dirty="0" err="1"/>
              <a:t>Cruttenden</a:t>
            </a:r>
            <a:r>
              <a:rPr lang="en-US" dirty="0"/>
              <a:t>, A., &amp; Woodruff, P. W. (2003). The neural response to emotional prosody, as revealed by functional magnetic resonance imaging. </a:t>
            </a:r>
            <a:r>
              <a:rPr lang="en-US" i="1" dirty="0" err="1"/>
              <a:t>Neuropsychologia</a:t>
            </a:r>
            <a:r>
              <a:rPr lang="en-US" dirty="0"/>
              <a:t>, </a:t>
            </a:r>
            <a:r>
              <a:rPr lang="en-US" i="1" dirty="0"/>
              <a:t>41</a:t>
            </a:r>
            <a:r>
              <a:rPr lang="en-US" dirty="0"/>
              <a:t>(10), 1410-1421.</a:t>
            </a:r>
          </a:p>
          <a:p>
            <a:pPr marL="0" indent="0">
              <a:buNone/>
            </a:pPr>
            <a:r>
              <a:rPr lang="en-US" dirty="0" err="1"/>
              <a:t>Ollen</a:t>
            </a:r>
            <a:r>
              <a:rPr lang="en-US" dirty="0"/>
              <a:t>, J. E. (2006). </a:t>
            </a:r>
            <a:r>
              <a:rPr lang="en-US" i="1" dirty="0"/>
              <a:t>A criterion-related validity test of selected indicators of musical sophistication using expert ratings </a:t>
            </a:r>
            <a:r>
              <a:rPr lang="en-US" dirty="0"/>
              <a:t>(Doctoral dissertation, The Ohio State University).</a:t>
            </a:r>
          </a:p>
          <a:p>
            <a:pPr marL="0" indent="0">
              <a:buNone/>
            </a:pPr>
            <a:r>
              <a:rPr lang="en-US" dirty="0" err="1"/>
              <a:t>Panksepp</a:t>
            </a:r>
            <a:r>
              <a:rPr lang="en-US" dirty="0"/>
              <a:t>, J. (1998). </a:t>
            </a:r>
            <a:r>
              <a:rPr lang="en-US" i="1" dirty="0"/>
              <a:t>Affective neuroscience: The foundations of human and animal emotions. </a:t>
            </a:r>
            <a:r>
              <a:rPr lang="en-US" dirty="0"/>
              <a:t>New York, NY: Oxford University Press.</a:t>
            </a:r>
          </a:p>
          <a:p>
            <a:pPr marL="0" indent="0">
              <a:buNone/>
            </a:pPr>
            <a:r>
              <a:rPr lang="en-US" dirty="0" err="1"/>
              <a:t>Paulmann</a:t>
            </a:r>
            <a:r>
              <a:rPr lang="en-US" dirty="0"/>
              <a:t>, S., Pell, M. D., &amp; </a:t>
            </a:r>
            <a:r>
              <a:rPr lang="en-US" dirty="0" err="1"/>
              <a:t>Kotz</a:t>
            </a:r>
            <a:r>
              <a:rPr lang="en-US" dirty="0"/>
              <a:t>, S. A. (2008). How aging affects the recognition of emotional speech. </a:t>
            </a:r>
            <a:r>
              <a:rPr lang="en-US" i="1" dirty="0"/>
              <a:t>Brain and language</a:t>
            </a:r>
            <a:r>
              <a:rPr lang="en-US" dirty="0"/>
              <a:t>, </a:t>
            </a:r>
            <a:r>
              <a:rPr lang="en-US" i="1" dirty="0"/>
              <a:t>104</a:t>
            </a:r>
            <a:r>
              <a:rPr lang="en-US" dirty="0"/>
              <a:t>(3), 262-269.</a:t>
            </a:r>
          </a:p>
          <a:p>
            <a:pPr marL="0" indent="0">
              <a:buNone/>
            </a:pPr>
            <a:r>
              <a:rPr lang="en-US" dirty="0" err="1"/>
              <a:t>Peltola</a:t>
            </a:r>
            <a:r>
              <a:rPr lang="en-US" dirty="0"/>
              <a:t>, H. R., &amp; Eerola, T. (2016). Fifty shades of blue: classification of music-evoked sadness. </a:t>
            </a:r>
            <a:r>
              <a:rPr lang="en-US" i="1" dirty="0" err="1"/>
              <a:t>Musicae</a:t>
            </a:r>
            <a:r>
              <a:rPr lang="en-US" i="1" dirty="0"/>
              <a:t> Scientiae</a:t>
            </a:r>
            <a:r>
              <a:rPr lang="en-US" dirty="0"/>
              <a:t>, </a:t>
            </a:r>
            <a:r>
              <a:rPr lang="en-US" i="1" dirty="0"/>
              <a:t>20</a:t>
            </a:r>
            <a:r>
              <a:rPr lang="en-US" dirty="0"/>
              <a:t>(1), 84-102.</a:t>
            </a:r>
          </a:p>
          <a:p>
            <a:pPr marL="0" indent="0">
              <a:buNone/>
            </a:pPr>
            <a:r>
              <a:rPr lang="en-US" dirty="0"/>
              <a:t>Post, O., &amp; Huron, D. (2009). Western classical music in the minor mode is slower (except in the Romantic period). </a:t>
            </a:r>
            <a:r>
              <a:rPr lang="en-US" i="1" dirty="0"/>
              <a:t>Empirical Musicology Review, 4</a:t>
            </a:r>
            <a:r>
              <a:rPr lang="en-US" dirty="0"/>
              <a:t>(1), 2-10.</a:t>
            </a:r>
          </a:p>
          <a:p>
            <a:pPr marL="0" indent="0">
              <a:buNone/>
            </a:pPr>
            <a:r>
              <a:rPr lang="en-US" dirty="0" err="1"/>
              <a:t>Rentfrow</a:t>
            </a:r>
            <a:r>
              <a:rPr lang="en-US" dirty="0"/>
              <a:t>, P. J., Goldberg, L. R., &amp; </a:t>
            </a:r>
            <a:r>
              <a:rPr lang="en-US" dirty="0" err="1"/>
              <a:t>Levitin</a:t>
            </a:r>
            <a:r>
              <a:rPr lang="en-US" dirty="0"/>
              <a:t>, D. J. (2011). The structure of musical preferences: A five-factor model. </a:t>
            </a:r>
            <a:r>
              <a:rPr lang="en-US" i="1" dirty="0"/>
              <a:t>Journal of Personality and Social Psychology, 100</a:t>
            </a:r>
            <a:r>
              <a:rPr lang="en-US" dirty="0"/>
              <a:t>, 1139-1157.</a:t>
            </a:r>
          </a:p>
          <a:p>
            <a:pPr marL="0" indent="0">
              <a:buNone/>
            </a:pPr>
            <a:endParaRPr lang="en-US" dirty="0"/>
          </a:p>
        </p:txBody>
      </p:sp>
    </p:spTree>
    <p:extLst>
      <p:ext uri="{BB962C8B-B14F-4D97-AF65-F5344CB8AC3E}">
        <p14:creationId xmlns:p14="http://schemas.microsoft.com/office/powerpoint/2010/main" val="352778261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References</a:t>
            </a:r>
          </a:p>
        </p:txBody>
      </p:sp>
      <p:sp>
        <p:nvSpPr>
          <p:cNvPr id="3" name="Content Placeholder 2"/>
          <p:cNvSpPr>
            <a:spLocks noGrp="1"/>
          </p:cNvSpPr>
          <p:nvPr>
            <p:ph idx="1"/>
          </p:nvPr>
        </p:nvSpPr>
        <p:spPr>
          <a:xfrm>
            <a:off x="900112" y="1768201"/>
            <a:ext cx="7345363" cy="4803664"/>
          </a:xfrm>
        </p:spPr>
        <p:txBody>
          <a:bodyPr>
            <a:normAutofit fontScale="32500" lnSpcReduction="20000"/>
          </a:bodyPr>
          <a:lstStyle/>
          <a:p>
            <a:pPr marL="0" indent="0">
              <a:buNone/>
            </a:pPr>
            <a:r>
              <a:rPr lang="en-US" dirty="0" err="1"/>
              <a:t>Ricoeur</a:t>
            </a:r>
            <a:r>
              <a:rPr lang="en-US" dirty="0"/>
              <a:t>, P. (2003). </a:t>
            </a:r>
            <a:r>
              <a:rPr lang="en-US" i="1" dirty="0"/>
              <a:t>The rule of metaphor: The creation of meaning in language</a:t>
            </a:r>
            <a:r>
              <a:rPr lang="en-US" dirty="0"/>
              <a:t>. Psychology Press.</a:t>
            </a:r>
          </a:p>
          <a:p>
            <a:pPr marL="0" indent="0">
              <a:buNone/>
            </a:pPr>
            <a:r>
              <a:rPr lang="en-US" dirty="0"/>
              <a:t>Russell, J. A., Weiss, A., &amp; Mendelsohn, G. A. (1989). Affect grid: a single-item scale of pleasure and arousal. </a:t>
            </a:r>
            <a:r>
              <a:rPr lang="en-US" i="1" dirty="0"/>
              <a:t>Journal of personality and social psychology</a:t>
            </a:r>
            <a:r>
              <a:rPr lang="en-US" dirty="0"/>
              <a:t>, </a:t>
            </a:r>
            <a:r>
              <a:rPr lang="en-US" i="1" dirty="0"/>
              <a:t>57</a:t>
            </a:r>
            <a:r>
              <a:rPr lang="en-US" dirty="0"/>
              <a:t>(3), 493-502.</a:t>
            </a:r>
          </a:p>
          <a:p>
            <a:pPr marL="0" indent="0">
              <a:buNone/>
            </a:pPr>
            <a:r>
              <a:rPr lang="en-US" dirty="0" err="1"/>
              <a:t>Sandstrom</a:t>
            </a:r>
            <a:r>
              <a:rPr lang="en-US" dirty="0"/>
              <a:t>, G. M., &amp; Russo, F. A. (2013). Absorption in music: Development of a scale to identify individuals with strong emotional responses to music. </a:t>
            </a:r>
            <a:r>
              <a:rPr lang="en-US" i="1" dirty="0"/>
              <a:t>Psychology of Music</a:t>
            </a:r>
            <a:r>
              <a:rPr lang="en-US" dirty="0"/>
              <a:t>, </a:t>
            </a:r>
            <a:r>
              <a:rPr lang="en-US" i="1" dirty="0"/>
              <a:t>41</a:t>
            </a:r>
            <a:r>
              <a:rPr lang="en-US" dirty="0"/>
              <a:t>(2), 216-228.</a:t>
            </a:r>
          </a:p>
          <a:p>
            <a:pPr marL="0" indent="0">
              <a:buNone/>
            </a:pPr>
            <a:r>
              <a:rPr lang="en-US" dirty="0" err="1"/>
              <a:t>Schirmer</a:t>
            </a:r>
            <a:r>
              <a:rPr lang="en-US" dirty="0"/>
              <a:t>, A., </a:t>
            </a:r>
            <a:r>
              <a:rPr lang="en-US" dirty="0" err="1"/>
              <a:t>Zysset</a:t>
            </a:r>
            <a:r>
              <a:rPr lang="en-US" dirty="0"/>
              <a:t>, S., </a:t>
            </a:r>
            <a:r>
              <a:rPr lang="en-US" dirty="0" err="1"/>
              <a:t>Kotz</a:t>
            </a:r>
            <a:r>
              <a:rPr lang="en-US" dirty="0"/>
              <a:t>, S. A., &amp; von </a:t>
            </a:r>
            <a:r>
              <a:rPr lang="en-US" dirty="0" err="1"/>
              <a:t>Cramon</a:t>
            </a:r>
            <a:r>
              <a:rPr lang="en-US" dirty="0"/>
              <a:t>, D. Y. (2004). Gender differences in the activation of inferior frontal cortex during emotional speech perception. </a:t>
            </a:r>
            <a:r>
              <a:rPr lang="en-US" i="1" dirty="0" err="1"/>
              <a:t>NeuroImage</a:t>
            </a:r>
            <a:r>
              <a:rPr lang="en-US" dirty="0"/>
              <a:t>, </a:t>
            </a:r>
            <a:r>
              <a:rPr lang="en-US" i="1" dirty="0"/>
              <a:t>21</a:t>
            </a:r>
            <a:r>
              <a:rPr lang="en-US" dirty="0"/>
              <a:t>(3), 1114-1123.</a:t>
            </a:r>
          </a:p>
          <a:p>
            <a:pPr marL="0" indent="0">
              <a:buNone/>
            </a:pPr>
            <a:r>
              <a:rPr lang="en-US" dirty="0" err="1"/>
              <a:t>Schutz</a:t>
            </a:r>
            <a:r>
              <a:rPr lang="en-US" dirty="0"/>
              <a:t>, M., Huron, D., Keeton, K., &amp; </a:t>
            </a:r>
            <a:r>
              <a:rPr lang="en-US" dirty="0" err="1"/>
              <a:t>Loewer</a:t>
            </a:r>
            <a:r>
              <a:rPr lang="en-US" dirty="0"/>
              <a:t>, G. (2008). The happy xylophone: acoustics affordances restrict an emotional palate. </a:t>
            </a:r>
            <a:r>
              <a:rPr lang="en-US" i="1" dirty="0"/>
              <a:t>Empirical Musicology Review, 3</a:t>
            </a:r>
            <a:r>
              <a:rPr lang="en-US" dirty="0"/>
              <a:t>(3), 126-135.</a:t>
            </a:r>
          </a:p>
          <a:p>
            <a:pPr marL="0" indent="0">
              <a:buNone/>
            </a:pPr>
            <a:r>
              <a:rPr lang="en-US" dirty="0" err="1"/>
              <a:t>Taruffi</a:t>
            </a:r>
            <a:r>
              <a:rPr lang="en-US" dirty="0"/>
              <a:t>, L., &amp; </a:t>
            </a:r>
            <a:r>
              <a:rPr lang="en-US" dirty="0" err="1"/>
              <a:t>Koelsch</a:t>
            </a:r>
            <a:r>
              <a:rPr lang="en-US" dirty="0"/>
              <a:t>, S. (2014). The paradox of music-evoked sadness: An online survey. </a:t>
            </a:r>
            <a:r>
              <a:rPr lang="en-US" i="1" dirty="0" err="1"/>
              <a:t>PLoS</a:t>
            </a:r>
            <a:r>
              <a:rPr lang="en-US" i="1" dirty="0"/>
              <a:t> One</a:t>
            </a:r>
            <a:r>
              <a:rPr lang="en-US" dirty="0"/>
              <a:t>, </a:t>
            </a:r>
            <a:r>
              <a:rPr lang="en-US" i="1" dirty="0"/>
              <a:t>9</a:t>
            </a:r>
            <a:r>
              <a:rPr lang="en-US" dirty="0"/>
              <a:t>(10), e110490.</a:t>
            </a:r>
          </a:p>
          <a:p>
            <a:pPr marL="0" indent="0">
              <a:buNone/>
            </a:pPr>
            <a:r>
              <a:rPr lang="en-US" dirty="0"/>
              <a:t>Turner, B., &amp; Huron, D. (2008). A comparison of dynamics in major-and minor-key works</a:t>
            </a:r>
            <a:r>
              <a:rPr lang="en-US" i="1" dirty="0"/>
              <a:t>. Empirical Musicology Review, 3</a:t>
            </a:r>
            <a:r>
              <a:rPr lang="en-US" dirty="0"/>
              <a:t>(2), 64-68.</a:t>
            </a:r>
          </a:p>
          <a:p>
            <a:pPr marL="0" indent="0">
              <a:buNone/>
            </a:pPr>
            <a:r>
              <a:rPr lang="en-US" dirty="0" err="1"/>
              <a:t>Ververidis</a:t>
            </a:r>
            <a:r>
              <a:rPr lang="en-US" dirty="0"/>
              <a:t>, D., &amp; </a:t>
            </a:r>
            <a:r>
              <a:rPr lang="en-US" dirty="0" err="1"/>
              <a:t>Kotropoulos</a:t>
            </a:r>
            <a:r>
              <a:rPr lang="en-US" dirty="0"/>
              <a:t>, C. (2006). Emotional speech recognition: Resources, features, and methods. </a:t>
            </a:r>
            <a:r>
              <a:rPr lang="en-US" i="1" dirty="0"/>
              <a:t>Speech communication</a:t>
            </a:r>
            <a:r>
              <a:rPr lang="en-US" dirty="0"/>
              <a:t>, </a:t>
            </a:r>
            <a:r>
              <a:rPr lang="en-US" i="1" dirty="0"/>
              <a:t>48</a:t>
            </a:r>
            <a:r>
              <a:rPr lang="en-US" dirty="0"/>
              <a:t>(9), 1162-1181.</a:t>
            </a:r>
          </a:p>
          <a:p>
            <a:pPr marL="0" indent="0">
              <a:buNone/>
            </a:pPr>
            <a:r>
              <a:rPr lang="en-US" dirty="0"/>
              <a:t>Warrenburg, L.A. &amp; </a:t>
            </a:r>
            <a:r>
              <a:rPr lang="en-US" dirty="0" err="1"/>
              <a:t>Léveillé</a:t>
            </a:r>
            <a:r>
              <a:rPr lang="en-US" dirty="0"/>
              <a:t> </a:t>
            </a:r>
            <a:r>
              <a:rPr lang="en-US" dirty="0" err="1"/>
              <a:t>Gauvin</a:t>
            </a:r>
            <a:r>
              <a:rPr lang="en-US" dirty="0"/>
              <a:t>, H. </a:t>
            </a:r>
            <a:r>
              <a:rPr lang="en-US" i="1" dirty="0"/>
              <a:t>Assembling a Database of Validated Audio Stimuli: Evaluating Valence in Musical and Non-Music Sounds.</a:t>
            </a:r>
            <a:r>
              <a:rPr lang="en-US" dirty="0"/>
              <a:t> Music Informatics Interest Group of the Society for Music Theory Annual conference, Arlington, VA, November, 2017. Poster.</a:t>
            </a:r>
          </a:p>
          <a:p>
            <a:pPr marL="0" indent="0">
              <a:buNone/>
            </a:pPr>
            <a:r>
              <a:rPr lang="en-US" dirty="0"/>
              <a:t>Watson, D., Clark, L. A., &amp; </a:t>
            </a:r>
            <a:r>
              <a:rPr lang="en-US" dirty="0" err="1"/>
              <a:t>Tellegen</a:t>
            </a:r>
            <a:r>
              <a:rPr lang="en-US" dirty="0"/>
              <a:t>, A. (1988). Development and validation of brief measures of positive and negative affect: the PANAS scales. </a:t>
            </a:r>
            <a:r>
              <a:rPr lang="en-US" i="1" dirty="0"/>
              <a:t>Journal of personality and social psychology</a:t>
            </a:r>
            <a:r>
              <a:rPr lang="en-US" dirty="0"/>
              <a:t>, </a:t>
            </a:r>
            <a:r>
              <a:rPr lang="en-US" i="1" dirty="0"/>
              <a:t>54</a:t>
            </a:r>
            <a:r>
              <a:rPr lang="en-US" dirty="0"/>
              <a:t>(6), 1063-1070.</a:t>
            </a:r>
          </a:p>
          <a:p>
            <a:pPr marL="0" indent="0">
              <a:buNone/>
            </a:pPr>
            <a:r>
              <a:rPr lang="en-US" dirty="0" err="1"/>
              <a:t>Yim</a:t>
            </a:r>
            <a:r>
              <a:rPr lang="en-US" dirty="0"/>
              <a:t>, Huron, &amp; </a:t>
            </a:r>
            <a:r>
              <a:rPr lang="en-US" dirty="0" err="1"/>
              <a:t>Chordia</a:t>
            </a:r>
            <a:r>
              <a:rPr lang="en-US" dirty="0"/>
              <a:t>. (MS).  The effect of ‘lower than normal’ pitch collections on sadness judgments of unconventionally-tuned melodies.</a:t>
            </a:r>
          </a:p>
          <a:p>
            <a:pPr marL="0" indent="0">
              <a:buNone/>
            </a:pPr>
            <a:r>
              <a:rPr lang="en-US" dirty="0" err="1"/>
              <a:t>Zentner</a:t>
            </a:r>
            <a:r>
              <a:rPr lang="en-US" dirty="0"/>
              <a:t>, M., </a:t>
            </a:r>
            <a:r>
              <a:rPr lang="en-US" dirty="0" err="1"/>
              <a:t>Grandjean</a:t>
            </a:r>
            <a:r>
              <a:rPr lang="en-US" dirty="0"/>
              <a:t>, D., &amp; Scherer, K. R. (2008). Emotions evoked by the sound of music: characterization, classification, and measurement. Emotion, 8(4), 494-521.</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327907478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Perceived Emotion Block</a:t>
            </a:r>
          </a:p>
        </p:txBody>
      </p:sp>
      <p:sp>
        <p:nvSpPr>
          <p:cNvPr id="3" name="Content Placeholder 2"/>
          <p:cNvSpPr>
            <a:spLocks noGrp="1"/>
          </p:cNvSpPr>
          <p:nvPr>
            <p:ph idx="1"/>
          </p:nvPr>
        </p:nvSpPr>
        <p:spPr>
          <a:xfrm>
            <a:off x="900112" y="2133601"/>
            <a:ext cx="7959638" cy="3931920"/>
          </a:xfrm>
        </p:spPr>
        <p:txBody>
          <a:bodyPr>
            <a:normAutofit/>
          </a:bodyPr>
          <a:lstStyle/>
          <a:p>
            <a:pPr marL="0" indent="0">
              <a:buNone/>
            </a:pPr>
            <a:r>
              <a:rPr lang="en-US" b="1" u="sng" dirty="0"/>
              <a:t>Music Samples</a:t>
            </a:r>
          </a:p>
          <a:p>
            <a:r>
              <a:rPr lang="en-US" dirty="0"/>
              <a:t>Between 10-15 seconds</a:t>
            </a:r>
          </a:p>
          <a:p>
            <a:r>
              <a:rPr lang="en-US" dirty="0"/>
              <a:t>Previous studies showed high inter- and intra-rater agreement about which discrete emotions each excerpt represents</a:t>
            </a:r>
          </a:p>
          <a:p>
            <a:r>
              <a:rPr lang="en-US" dirty="0"/>
              <a:t>Fear, Happy, Sad, Tender</a:t>
            </a:r>
          </a:p>
        </p:txBody>
      </p:sp>
    </p:spTree>
    <p:extLst>
      <p:ext uri="{BB962C8B-B14F-4D97-AF65-F5344CB8AC3E}">
        <p14:creationId xmlns:p14="http://schemas.microsoft.com/office/powerpoint/2010/main" val="306446387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Perceived Emotion Block</a:t>
            </a:r>
          </a:p>
        </p:txBody>
      </p:sp>
      <p:sp>
        <p:nvSpPr>
          <p:cNvPr id="3" name="Content Placeholder 2"/>
          <p:cNvSpPr>
            <a:spLocks noGrp="1"/>
          </p:cNvSpPr>
          <p:nvPr>
            <p:ph idx="1"/>
          </p:nvPr>
        </p:nvSpPr>
        <p:spPr>
          <a:xfrm>
            <a:off x="900112" y="2133601"/>
            <a:ext cx="7959638" cy="3931920"/>
          </a:xfrm>
        </p:spPr>
        <p:txBody>
          <a:bodyPr>
            <a:normAutofit/>
          </a:bodyPr>
          <a:lstStyle/>
          <a:p>
            <a:pPr marL="0" indent="0">
              <a:buNone/>
            </a:pPr>
            <a:r>
              <a:rPr lang="en-US" b="1" u="sng" dirty="0"/>
              <a:t>Speech Samples</a:t>
            </a:r>
          </a:p>
          <a:p>
            <a:r>
              <a:rPr lang="en-US" dirty="0"/>
              <a:t>Around 5 seconds in length</a:t>
            </a:r>
          </a:p>
          <a:p>
            <a:r>
              <a:rPr lang="en-US" dirty="0"/>
              <a:t>Previous studies showed high agreement about which discrete emotions each excerpt represents</a:t>
            </a:r>
          </a:p>
          <a:p>
            <a:r>
              <a:rPr lang="en-US" dirty="0"/>
              <a:t>Fear, Happy, Sad, Neutral</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0626396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p:txBody>
          <a:bodyPr/>
          <a:lstStyle/>
          <a:p>
            <a:r>
              <a:rPr lang="en-US" b="1" dirty="0">
                <a:solidFill>
                  <a:srgbClr val="3A9B3F"/>
                </a:solidFill>
              </a:rPr>
              <a:t>Perceived</a:t>
            </a:r>
            <a:r>
              <a:rPr lang="en-US" dirty="0"/>
              <a:t> emotion blunting</a:t>
            </a:r>
          </a:p>
          <a:p>
            <a:r>
              <a:rPr lang="en-US" b="1" dirty="0">
                <a:solidFill>
                  <a:schemeClr val="accent5">
                    <a:lumMod val="50000"/>
                  </a:schemeClr>
                </a:solidFill>
              </a:rPr>
              <a:t>Induced</a:t>
            </a:r>
            <a:r>
              <a:rPr lang="en-US" dirty="0">
                <a:solidFill>
                  <a:schemeClr val="accent5">
                    <a:lumMod val="50000"/>
                  </a:schemeClr>
                </a:solidFill>
              </a:rPr>
              <a:t> </a:t>
            </a:r>
            <a:r>
              <a:rPr lang="en-US" dirty="0"/>
              <a:t>emotion blunting</a:t>
            </a:r>
          </a:p>
          <a:p>
            <a:endParaRPr lang="en-US" dirty="0"/>
          </a:p>
        </p:txBody>
      </p:sp>
      <p:pic>
        <p:nvPicPr>
          <p:cNvPr id="4" name="Picture 3" descr="2683.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6365" y="3741490"/>
            <a:ext cx="3098708" cy="2324031"/>
          </a:xfrm>
          <a:prstGeom prst="rect">
            <a:avLst/>
          </a:prstGeom>
        </p:spPr>
      </p:pic>
      <p:pic>
        <p:nvPicPr>
          <p:cNvPr id="5" name="Picture 4" descr="2091.jpg"/>
          <p:cNvPicPr>
            <a:picLocks noChangeAspect="1"/>
          </p:cNvPicPr>
          <p:nvPr/>
        </p:nvPicPr>
        <p:blipFill rotWithShape="1">
          <a:blip r:embed="rId4">
            <a:extLst>
              <a:ext uri="{28A0092B-C50C-407E-A947-70E740481C1C}">
                <a14:useLocalDpi xmlns:a14="http://schemas.microsoft.com/office/drawing/2010/main" val="0"/>
              </a:ext>
            </a:extLst>
          </a:blip>
          <a:srcRect l="17759" t="3400" r="17669" b="5328"/>
          <a:stretch/>
        </p:blipFill>
        <p:spPr>
          <a:xfrm>
            <a:off x="5752002" y="3688570"/>
            <a:ext cx="2242137" cy="2376951"/>
          </a:xfrm>
          <a:prstGeom prst="rect">
            <a:avLst/>
          </a:prstGeom>
        </p:spPr>
      </p:pic>
    </p:spTree>
    <p:extLst>
      <p:ext uri="{BB962C8B-B14F-4D97-AF65-F5344CB8AC3E}">
        <p14:creationId xmlns:p14="http://schemas.microsoft.com/office/powerpoint/2010/main" val="172994966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Perceived Emotion Block</a:t>
            </a:r>
          </a:p>
        </p:txBody>
      </p:sp>
      <p:sp>
        <p:nvSpPr>
          <p:cNvPr id="3" name="Content Placeholder 2"/>
          <p:cNvSpPr>
            <a:spLocks noGrp="1"/>
          </p:cNvSpPr>
          <p:nvPr>
            <p:ph idx="1"/>
          </p:nvPr>
        </p:nvSpPr>
        <p:spPr>
          <a:xfrm>
            <a:off x="900112" y="2133601"/>
            <a:ext cx="7959638" cy="3931920"/>
          </a:xfrm>
        </p:spPr>
        <p:txBody>
          <a:bodyPr>
            <a:normAutofit/>
          </a:bodyPr>
          <a:lstStyle/>
          <a:p>
            <a:pPr marL="0" indent="0">
              <a:buNone/>
            </a:pPr>
            <a:r>
              <a:rPr lang="en-US" b="1" u="sng" dirty="0"/>
              <a:t>Natural Sounds</a:t>
            </a:r>
          </a:p>
          <a:p>
            <a:r>
              <a:rPr lang="en-US" dirty="0"/>
              <a:t>All 6 seconds in length</a:t>
            </a:r>
          </a:p>
          <a:p>
            <a:r>
              <a:rPr lang="en-US" dirty="0"/>
              <a:t>I divided them into high/low valence and arousal based on participant ratings</a:t>
            </a:r>
          </a:p>
          <a:p>
            <a:r>
              <a:rPr lang="en-US" dirty="0"/>
              <a:t>PV-HA       PV-LA       </a:t>
            </a:r>
            <a:r>
              <a:rPr lang="en-US" dirty="0" err="1"/>
              <a:t>NeuV-NeuA</a:t>
            </a:r>
            <a:r>
              <a:rPr lang="en-US" dirty="0"/>
              <a:t>       </a:t>
            </a:r>
            <a:br>
              <a:rPr lang="en-US" dirty="0"/>
            </a:br>
            <a:r>
              <a:rPr lang="en-US" dirty="0"/>
              <a:t>NV-HA      NV-LA</a:t>
            </a:r>
          </a:p>
        </p:txBody>
      </p:sp>
      <p:pic>
        <p:nvPicPr>
          <p:cNvPr id="4" name="112.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2526547" y="5415053"/>
            <a:ext cx="812800" cy="812800"/>
          </a:xfrm>
          <a:prstGeom prst="rect">
            <a:avLst/>
          </a:prstGeom>
        </p:spPr>
      </p:pic>
      <p:pic>
        <p:nvPicPr>
          <p:cNvPr id="7" name="352.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1005623" y="5415053"/>
            <a:ext cx="812800" cy="812800"/>
          </a:xfrm>
          <a:prstGeom prst="rect">
            <a:avLst/>
          </a:prstGeom>
        </p:spPr>
      </p:pic>
      <p:pic>
        <p:nvPicPr>
          <p:cNvPr id="9" name="701.wav">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4313263" y="5415053"/>
            <a:ext cx="812800" cy="812800"/>
          </a:xfrm>
          <a:prstGeom prst="rect">
            <a:avLst/>
          </a:prstGeom>
        </p:spPr>
      </p:pic>
      <p:pic>
        <p:nvPicPr>
          <p:cNvPr id="10" name="703.wav">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7665201" y="5415053"/>
            <a:ext cx="812800" cy="812800"/>
          </a:xfrm>
          <a:prstGeom prst="rect">
            <a:avLst/>
          </a:prstGeom>
        </p:spPr>
      </p:pic>
      <p:pic>
        <p:nvPicPr>
          <p:cNvPr id="11" name="275.wav">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3"/>
          <a:stretch>
            <a:fillRect/>
          </a:stretch>
        </p:blipFill>
        <p:spPr>
          <a:xfrm>
            <a:off x="6188577" y="5415053"/>
            <a:ext cx="812800" cy="812800"/>
          </a:xfrm>
          <a:prstGeom prst="rect">
            <a:avLst/>
          </a:prstGeom>
        </p:spPr>
      </p:pic>
    </p:spTree>
    <p:extLst>
      <p:ext uri="{BB962C8B-B14F-4D97-AF65-F5344CB8AC3E}">
        <p14:creationId xmlns:p14="http://schemas.microsoft.com/office/powerpoint/2010/main" val="19857218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1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6008" fill="hold"/>
                                        <p:tgtEl>
                                          <p:spTgt spid="7"/>
                                        </p:tgtEl>
                                      </p:cBhvr>
                                    </p:cmd>
                                  </p:childTnLst>
                                </p:cTn>
                              </p:par>
                            </p:childTnLst>
                          </p:cTn>
                        </p:par>
                      </p:childTnLst>
                    </p:cTn>
                  </p:par>
                </p:childTnLst>
              </p:cTn>
              <p:nextCondLst>
                <p:cond evt="onClick" delay="0">
                  <p:tgtEl>
                    <p:spTgt spid="7"/>
                  </p:tgtEl>
                </p:cond>
              </p:nextCondLst>
            </p:seq>
            <p:audio>
              <p:cMediaNode vol="80000">
                <p:cTn id="13" fill="hold" display="0">
                  <p:stCondLst>
                    <p:cond delay="indefinite"/>
                  </p:stCondLst>
                  <p:endCondLst>
                    <p:cond evt="onStopAudio" delay="0">
                      <p:tgtEl>
                        <p:sldTgt/>
                      </p:tgtEl>
                    </p:cond>
                  </p:endCondLst>
                </p:cTn>
                <p:tgtEl>
                  <p:spTgt spid="7"/>
                </p:tgtEl>
              </p:cMediaNode>
            </p:audio>
            <p:seq concurrent="1" nextAc="seek">
              <p:cTn id="14" restart="whenNotActive" fill="hold" evtFilter="cancelBubble" nodeType="interactiveSeq">
                <p:stCondLst>
                  <p:cond evt="onClick" delay="0">
                    <p:tgtEl>
                      <p:spTgt spid="9"/>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016" fill="hold"/>
                                        <p:tgtEl>
                                          <p:spTgt spid="9"/>
                                        </p:tgtEl>
                                      </p:cBhvr>
                                    </p:cmd>
                                  </p:childTnLst>
                                </p:cTn>
                              </p:par>
                            </p:childTnLst>
                          </p:cTn>
                        </p:par>
                      </p:childTnLst>
                    </p:cTn>
                  </p:par>
                </p:childTnLst>
              </p:cTn>
              <p:nextCondLst>
                <p:cond evt="onClick" delay="0">
                  <p:tgtEl>
                    <p:spTgt spid="9"/>
                  </p:tgtEl>
                </p:cond>
              </p:nextCondLst>
            </p:seq>
            <p:audio>
              <p:cMediaNode vol="80000">
                <p:cTn id="19" fill="hold" display="0">
                  <p:stCondLst>
                    <p:cond delay="indefinite"/>
                  </p:stCondLst>
                  <p:endCondLst>
                    <p:cond evt="onStopAudio" delay="0">
                      <p:tgtEl>
                        <p:sldTgt/>
                      </p:tgtEl>
                    </p:cond>
                  </p:endCondLst>
                </p:cTn>
                <p:tgtEl>
                  <p:spTgt spid="9"/>
                </p:tgtEl>
              </p:cMediaNode>
            </p:audio>
            <p:seq concurrent="1" nextAc="seek">
              <p:cTn id="20" restart="whenNotActive" fill="hold" evtFilter="cancelBubble" nodeType="interactiveSeq">
                <p:stCondLst>
                  <p:cond evt="onClick" delay="0">
                    <p:tgtEl>
                      <p:spTgt spid="10"/>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6019" fill="hold"/>
                                        <p:tgtEl>
                                          <p:spTgt spid="10"/>
                                        </p:tgtEl>
                                      </p:cBhvr>
                                    </p:cmd>
                                  </p:childTnLst>
                                </p:cTn>
                              </p:par>
                            </p:childTnLst>
                          </p:cTn>
                        </p:par>
                      </p:childTnLst>
                    </p:cTn>
                  </p:par>
                </p:childTnLst>
              </p:cTn>
              <p:nextCondLst>
                <p:cond evt="onClick" delay="0">
                  <p:tgtEl>
                    <p:spTgt spid="10"/>
                  </p:tgtEl>
                </p:cond>
              </p:nextCondLst>
            </p:seq>
            <p:audio>
              <p:cMediaNode vol="80000">
                <p:cTn id="25" fill="hold" display="0">
                  <p:stCondLst>
                    <p:cond delay="indefinite"/>
                  </p:stCondLst>
                  <p:endCondLst>
                    <p:cond evt="onStopAudio" delay="0">
                      <p:tgtEl>
                        <p:sldTgt/>
                      </p:tgtEl>
                    </p:cond>
                  </p:endCondLst>
                </p:cTn>
                <p:tgtEl>
                  <p:spTgt spid="10"/>
                </p:tgtEl>
              </p:cMediaNode>
            </p:audio>
            <p:seq concurrent="1" nextAc="seek">
              <p:cTn id="26" restart="whenNotActive" fill="hold" evtFilter="cancelBubble" nodeType="interactiveSeq">
                <p:stCondLst>
                  <p:cond evt="onClick" delay="0">
                    <p:tgtEl>
                      <p:spTgt spid="11"/>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5998" fill="hold"/>
                                        <p:tgtEl>
                                          <p:spTgt spid="11"/>
                                        </p:tgtEl>
                                      </p:cBhvr>
                                    </p:cmd>
                                  </p:childTnLst>
                                </p:cTn>
                              </p:par>
                            </p:childTnLst>
                          </p:cTn>
                        </p:par>
                      </p:childTnLst>
                    </p:cTn>
                  </p:par>
                </p:childTnLst>
              </p:cTn>
              <p:nextCondLst>
                <p:cond evt="onClick" delay="0">
                  <p:tgtEl>
                    <p:spTgt spid="11"/>
                  </p:tgtEl>
                </p:cond>
              </p:nextCondLst>
            </p:seq>
            <p:audio>
              <p:cMediaNode vol="80000">
                <p:cTn id="31" fill="hold" display="0">
                  <p:stCondLst>
                    <p:cond delay="indefinite"/>
                  </p:stCondLst>
                  <p:endCondLst>
                    <p:cond evt="onStopAudio" delay="0">
                      <p:tgtEl>
                        <p:sldTgt/>
                      </p:tgtEl>
                    </p:cond>
                  </p:endCondLst>
                </p:cTn>
                <p:tgtEl>
                  <p:spTgt spid="11"/>
                </p:tgtEl>
              </p:cMediaNode>
            </p:audio>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Perceived Emotion Block</a:t>
            </a:r>
          </a:p>
        </p:txBody>
      </p:sp>
      <p:sp>
        <p:nvSpPr>
          <p:cNvPr id="3" name="Content Placeholder 2"/>
          <p:cNvSpPr>
            <a:spLocks noGrp="1"/>
          </p:cNvSpPr>
          <p:nvPr>
            <p:ph idx="1"/>
          </p:nvPr>
        </p:nvSpPr>
        <p:spPr/>
        <p:txBody>
          <a:bodyPr>
            <a:normAutofit/>
          </a:bodyPr>
          <a:lstStyle/>
          <a:p>
            <a:r>
              <a:rPr lang="en-US" dirty="0"/>
              <a:t>Emotions:</a:t>
            </a:r>
          </a:p>
          <a:p>
            <a:pPr lvl="1"/>
            <a:r>
              <a:rPr lang="en-US" dirty="0"/>
              <a:t>(1) </a:t>
            </a:r>
            <a:r>
              <a:rPr lang="en-US" b="1" dirty="0"/>
              <a:t>Angry</a:t>
            </a:r>
            <a:r>
              <a:rPr lang="en-US" dirty="0"/>
              <a:t> (stimuli)	(9) </a:t>
            </a:r>
            <a:r>
              <a:rPr lang="en-US" b="1" dirty="0"/>
              <a:t>Disgusted</a:t>
            </a:r>
            <a:r>
              <a:rPr lang="en-US" dirty="0"/>
              <a:t> (stimuli)</a:t>
            </a:r>
          </a:p>
          <a:p>
            <a:pPr lvl="1"/>
            <a:r>
              <a:rPr lang="en-US" dirty="0"/>
              <a:t>(2) </a:t>
            </a:r>
            <a:r>
              <a:rPr lang="en-US" b="1" dirty="0"/>
              <a:t>Fearful</a:t>
            </a:r>
            <a:r>
              <a:rPr lang="en-US" dirty="0"/>
              <a:t> (stimuli)	(10) </a:t>
            </a:r>
            <a:r>
              <a:rPr lang="en-US" b="1" dirty="0"/>
              <a:t>Surprised</a:t>
            </a:r>
            <a:r>
              <a:rPr lang="en-US" dirty="0"/>
              <a:t> (Huron, 2006)</a:t>
            </a:r>
          </a:p>
          <a:p>
            <a:pPr lvl="1"/>
            <a:r>
              <a:rPr lang="en-US" dirty="0"/>
              <a:t>(3) </a:t>
            </a:r>
            <a:r>
              <a:rPr lang="en-US" b="1" dirty="0"/>
              <a:t>Happy</a:t>
            </a:r>
            <a:r>
              <a:rPr lang="en-US" dirty="0"/>
              <a:t> (stimuli)	(11) </a:t>
            </a:r>
            <a:r>
              <a:rPr lang="en-US" b="1" dirty="0"/>
              <a:t>Excited</a:t>
            </a:r>
            <a:r>
              <a:rPr lang="en-US" dirty="0"/>
              <a:t> (balance)</a:t>
            </a:r>
          </a:p>
          <a:p>
            <a:pPr lvl="1"/>
            <a:r>
              <a:rPr lang="en-US" dirty="0"/>
              <a:t>(4) </a:t>
            </a:r>
            <a:r>
              <a:rPr lang="en-US" b="1" dirty="0"/>
              <a:t>Sad</a:t>
            </a:r>
            <a:r>
              <a:rPr lang="en-US" dirty="0"/>
              <a:t> (stimuli)		(12) </a:t>
            </a:r>
            <a:r>
              <a:rPr lang="en-US" b="1" dirty="0"/>
              <a:t>Grieved</a:t>
            </a:r>
            <a:r>
              <a:rPr lang="en-US" dirty="0"/>
              <a:t> (Huron, 2015)</a:t>
            </a:r>
          </a:p>
          <a:p>
            <a:pPr lvl="1"/>
            <a:r>
              <a:rPr lang="en-US" dirty="0"/>
              <a:t>(5) </a:t>
            </a:r>
            <a:r>
              <a:rPr lang="en-US" b="1" dirty="0"/>
              <a:t>Tender</a:t>
            </a:r>
            <a:r>
              <a:rPr lang="en-US" dirty="0"/>
              <a:t> (stimuli)	(13) </a:t>
            </a:r>
            <a:r>
              <a:rPr lang="en-US" b="1" dirty="0"/>
              <a:t>Neutral/no emotion</a:t>
            </a:r>
          </a:p>
          <a:p>
            <a:pPr lvl="1"/>
            <a:r>
              <a:rPr lang="en-US" dirty="0"/>
              <a:t>(6) </a:t>
            </a:r>
            <a:r>
              <a:rPr lang="en-US" b="1" dirty="0"/>
              <a:t>Invigorated</a:t>
            </a:r>
            <a:r>
              <a:rPr lang="en-US" dirty="0"/>
              <a:t> (balance)	(14) </a:t>
            </a:r>
            <a:r>
              <a:rPr lang="en-US" b="1" dirty="0"/>
              <a:t>Other emotion(s)</a:t>
            </a:r>
          </a:p>
          <a:p>
            <a:pPr lvl="1"/>
            <a:r>
              <a:rPr lang="en-US" dirty="0"/>
              <a:t>(7) </a:t>
            </a:r>
            <a:r>
              <a:rPr lang="en-US" b="1" dirty="0"/>
              <a:t>Bored</a:t>
            </a:r>
            <a:r>
              <a:rPr lang="en-US" dirty="0"/>
              <a:t> (Huron, Kinney, &amp; </a:t>
            </a:r>
            <a:r>
              <a:rPr lang="en-US" dirty="0" err="1"/>
              <a:t>Precoda</a:t>
            </a:r>
            <a:r>
              <a:rPr lang="en-US" dirty="0"/>
              <a:t>, 2006)</a:t>
            </a:r>
          </a:p>
          <a:p>
            <a:pPr lvl="1"/>
            <a:r>
              <a:rPr lang="en-US" dirty="0"/>
              <a:t>(8) </a:t>
            </a:r>
            <a:r>
              <a:rPr lang="en-US" b="1" dirty="0"/>
              <a:t>Relaxed</a:t>
            </a:r>
            <a:r>
              <a:rPr lang="en-US" dirty="0"/>
              <a:t> (Huron, Kinney, &amp; </a:t>
            </a:r>
            <a:r>
              <a:rPr lang="en-US" dirty="0" err="1"/>
              <a:t>Precoda</a:t>
            </a:r>
            <a:r>
              <a:rPr lang="en-US" dirty="0"/>
              <a:t>, 2006)</a:t>
            </a:r>
          </a:p>
        </p:txBody>
      </p:sp>
    </p:spTree>
    <p:extLst>
      <p:ext uri="{BB962C8B-B14F-4D97-AF65-F5344CB8AC3E}">
        <p14:creationId xmlns:p14="http://schemas.microsoft.com/office/powerpoint/2010/main" val="40471640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Induced Emotion Block</a:t>
            </a:r>
          </a:p>
        </p:txBody>
      </p:sp>
      <p:sp>
        <p:nvSpPr>
          <p:cNvPr id="3" name="Content Placeholder 2"/>
          <p:cNvSpPr>
            <a:spLocks noGrp="1"/>
          </p:cNvSpPr>
          <p:nvPr>
            <p:ph idx="1"/>
          </p:nvPr>
        </p:nvSpPr>
        <p:spPr>
          <a:xfrm>
            <a:off x="900112" y="2133601"/>
            <a:ext cx="7826741" cy="3931920"/>
          </a:xfrm>
        </p:spPr>
        <p:txBody>
          <a:bodyPr>
            <a:normAutofit/>
          </a:bodyPr>
          <a:lstStyle/>
          <a:p>
            <a:pPr marL="0" indent="0">
              <a:buNone/>
            </a:pPr>
            <a:r>
              <a:rPr lang="en-US" b="1" u="sng" dirty="0"/>
              <a:t>Music Samples</a:t>
            </a:r>
          </a:p>
          <a:p>
            <a:r>
              <a:rPr lang="en-US" dirty="0"/>
              <a:t>Between 30 seconds and 1 minute</a:t>
            </a:r>
          </a:p>
          <a:p>
            <a:r>
              <a:rPr lang="en-US" dirty="0"/>
              <a:t>Previous studies showed high inter- and intra-rater agreement about which discrete emotions each excerpt induces in listeners</a:t>
            </a:r>
          </a:p>
          <a:p>
            <a:r>
              <a:rPr lang="en-US" dirty="0"/>
              <a:t>Different from the ones in the Perceived Block</a:t>
            </a:r>
          </a:p>
          <a:p>
            <a:pPr marL="0" indent="0">
              <a:buNone/>
            </a:pPr>
            <a:r>
              <a:rPr lang="en-US" dirty="0"/>
              <a:t>Fear               Happy            	    Sad        	     Tender</a:t>
            </a:r>
          </a:p>
        </p:txBody>
      </p:sp>
    </p:spTree>
    <p:extLst>
      <p:ext uri="{BB962C8B-B14F-4D97-AF65-F5344CB8AC3E}">
        <p14:creationId xmlns:p14="http://schemas.microsoft.com/office/powerpoint/2010/main" val="350517889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Induced Emotion Block</a:t>
            </a:r>
          </a:p>
        </p:txBody>
      </p:sp>
      <p:sp>
        <p:nvSpPr>
          <p:cNvPr id="3" name="Content Placeholder 2"/>
          <p:cNvSpPr>
            <a:spLocks noGrp="1"/>
          </p:cNvSpPr>
          <p:nvPr>
            <p:ph idx="1"/>
          </p:nvPr>
        </p:nvSpPr>
        <p:spPr>
          <a:xfrm>
            <a:off x="900112" y="2133601"/>
            <a:ext cx="7885806" cy="3931920"/>
          </a:xfrm>
        </p:spPr>
        <p:txBody>
          <a:bodyPr>
            <a:normAutofit/>
          </a:bodyPr>
          <a:lstStyle/>
          <a:p>
            <a:pPr marL="0" indent="0">
              <a:buNone/>
            </a:pPr>
            <a:r>
              <a:rPr lang="en-US" b="1" u="sng" dirty="0"/>
              <a:t>Natural Sounds</a:t>
            </a:r>
          </a:p>
          <a:p>
            <a:r>
              <a:rPr lang="en-US" dirty="0"/>
              <a:t>All 6 seconds in length</a:t>
            </a:r>
          </a:p>
          <a:p>
            <a:r>
              <a:rPr lang="en-US" dirty="0"/>
              <a:t>I divided them into high/low valence and arousal based on participant ratings</a:t>
            </a:r>
          </a:p>
          <a:p>
            <a:r>
              <a:rPr lang="en-US" dirty="0"/>
              <a:t>Different from the ones in the Perceived Block</a:t>
            </a:r>
          </a:p>
          <a:p>
            <a:pPr marL="0" indent="0">
              <a:buNone/>
            </a:pPr>
            <a:r>
              <a:rPr lang="en-US" dirty="0"/>
              <a:t>PV-HA       PV-LA       </a:t>
            </a:r>
            <a:r>
              <a:rPr lang="en-US" dirty="0" err="1"/>
              <a:t>NeuV-NeuA</a:t>
            </a:r>
            <a:r>
              <a:rPr lang="en-US" dirty="0"/>
              <a:t>       NV-HA      NV-LA</a:t>
            </a:r>
          </a:p>
          <a:p>
            <a:pPr marL="0" indent="0">
              <a:buNone/>
            </a:pPr>
            <a:endParaRPr lang="en-US" dirty="0"/>
          </a:p>
        </p:txBody>
      </p:sp>
      <p:pic>
        <p:nvPicPr>
          <p:cNvPr id="5" name="277.wav">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13"/>
          <a:stretch>
            <a:fillRect/>
          </a:stretch>
        </p:blipFill>
        <p:spPr>
          <a:xfrm>
            <a:off x="6188576" y="5459359"/>
            <a:ext cx="812800" cy="812800"/>
          </a:xfrm>
          <a:prstGeom prst="rect">
            <a:avLst/>
          </a:prstGeom>
        </p:spPr>
      </p:pic>
      <p:pic>
        <p:nvPicPr>
          <p:cNvPr id="6" name="502.wav">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13"/>
          <a:stretch>
            <a:fillRect/>
          </a:stretch>
        </p:blipFill>
        <p:spPr>
          <a:xfrm>
            <a:off x="7679968" y="5459359"/>
            <a:ext cx="812800" cy="812800"/>
          </a:xfrm>
          <a:prstGeom prst="rect">
            <a:avLst/>
          </a:prstGeom>
        </p:spPr>
      </p:pic>
      <p:pic>
        <p:nvPicPr>
          <p:cNvPr id="8" name="150.wav">
            <a:hlinkClick r:id="" action="ppaction://media"/>
          </p:cNvPr>
          <p:cNvPicPr>
            <a:picLocks noChangeAspect="1"/>
          </p:cNvPicPr>
          <p:nvPr>
            <a:audioFile r:link="rId6"/>
            <p:extLst>
              <p:ext uri="{DAA4B4D4-6D71-4841-9C94-3DE7FCFB9230}">
                <p14:media xmlns:p14="http://schemas.microsoft.com/office/powerpoint/2010/main" r:embed="rId5"/>
              </p:ext>
            </p:extLst>
          </p:nvPr>
        </p:nvPicPr>
        <p:blipFill>
          <a:blip r:embed="rId13"/>
          <a:stretch>
            <a:fillRect/>
          </a:stretch>
        </p:blipFill>
        <p:spPr>
          <a:xfrm>
            <a:off x="2526546" y="5459359"/>
            <a:ext cx="812800" cy="812800"/>
          </a:xfrm>
          <a:prstGeom prst="rect">
            <a:avLst/>
          </a:prstGeom>
        </p:spPr>
      </p:pic>
      <p:pic>
        <p:nvPicPr>
          <p:cNvPr id="9" name="500.wav">
            <a:hlinkClick r:id="" action="ppaction://media"/>
          </p:cNvPr>
          <p:cNvPicPr>
            <a:picLocks noChangeAspect="1"/>
          </p:cNvPicPr>
          <p:nvPr>
            <a:audioFile r:link="rId8"/>
            <p:extLst>
              <p:ext uri="{DAA4B4D4-6D71-4841-9C94-3DE7FCFB9230}">
                <p14:media xmlns:p14="http://schemas.microsoft.com/office/powerpoint/2010/main" r:embed="rId7"/>
              </p:ext>
            </p:extLst>
          </p:nvPr>
        </p:nvPicPr>
        <p:blipFill>
          <a:blip r:embed="rId13"/>
          <a:stretch>
            <a:fillRect/>
          </a:stretch>
        </p:blipFill>
        <p:spPr>
          <a:xfrm>
            <a:off x="4342795" y="5459359"/>
            <a:ext cx="812800" cy="812800"/>
          </a:xfrm>
          <a:prstGeom prst="rect">
            <a:avLst/>
          </a:prstGeom>
        </p:spPr>
      </p:pic>
      <p:pic>
        <p:nvPicPr>
          <p:cNvPr id="4" name="353.wav">
            <a:hlinkClick r:id="" action="ppaction://media"/>
          </p:cNvPr>
          <p:cNvPicPr>
            <a:picLocks noChangeAspect="1"/>
          </p:cNvPicPr>
          <p:nvPr>
            <a:audioFile r:link="rId10"/>
            <p:extLst>
              <p:ext uri="{DAA4B4D4-6D71-4841-9C94-3DE7FCFB9230}">
                <p14:media xmlns:p14="http://schemas.microsoft.com/office/powerpoint/2010/main" r:embed="rId9"/>
              </p:ext>
            </p:extLst>
          </p:nvPr>
        </p:nvPicPr>
        <p:blipFill>
          <a:blip r:embed="rId13"/>
          <a:stretch>
            <a:fillRect/>
          </a:stretch>
        </p:blipFill>
        <p:spPr>
          <a:xfrm>
            <a:off x="1033009" y="5459359"/>
            <a:ext cx="812800" cy="812800"/>
          </a:xfrm>
          <a:prstGeom prst="rect">
            <a:avLst/>
          </a:prstGeom>
        </p:spPr>
      </p:pic>
    </p:spTree>
    <p:extLst>
      <p:ext uri="{BB962C8B-B14F-4D97-AF65-F5344CB8AC3E}">
        <p14:creationId xmlns:p14="http://schemas.microsoft.com/office/powerpoint/2010/main" val="25334222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016"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6016" fill="hold"/>
                                        <p:tgtEl>
                                          <p:spTgt spid="6"/>
                                        </p:tgtEl>
                                      </p:cBhvr>
                                    </p:cmd>
                                  </p:childTnLst>
                                </p:cTn>
                              </p:par>
                            </p:childTnLst>
                          </p:cTn>
                        </p:par>
                      </p:childTnLst>
                    </p:cTn>
                  </p:par>
                </p:childTnLst>
              </p:cTn>
              <p:nextCondLst>
                <p:cond evt="onClick" delay="0">
                  <p:tgtEl>
                    <p:spTgt spid="6"/>
                  </p:tgtEl>
                </p:cond>
              </p:nextCondLst>
            </p:seq>
            <p:audio>
              <p:cMediaNode vol="80000">
                <p:cTn id="13" fill="hold" display="0">
                  <p:stCondLst>
                    <p:cond delay="indefinite"/>
                  </p:stCondLst>
                  <p:endCondLst>
                    <p:cond evt="onStopAudio" delay="0">
                      <p:tgtEl>
                        <p:sldTgt/>
                      </p:tgtEl>
                    </p:cond>
                  </p:endCondLst>
                </p:cTn>
                <p:tgtEl>
                  <p:spTgt spid="6"/>
                </p:tgtEl>
              </p:cMediaNode>
            </p:audio>
            <p:seq concurrent="1" nextAc="seek">
              <p:cTn id="14" restart="whenNotActive" fill="hold" evtFilter="cancelBubble" nodeType="interactiveSeq">
                <p:stCondLst>
                  <p:cond evt="onClick" delay="0">
                    <p:tgtEl>
                      <p:spTgt spid="8"/>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6008" fill="hold"/>
                                        <p:tgtEl>
                                          <p:spTgt spid="8"/>
                                        </p:tgtEl>
                                      </p:cBhvr>
                                    </p:cmd>
                                  </p:childTnLst>
                                </p:cTn>
                              </p:par>
                            </p:childTnLst>
                          </p:cTn>
                        </p:par>
                      </p:childTnLst>
                    </p:cTn>
                  </p:par>
                </p:childTnLst>
              </p:cTn>
              <p:nextCondLst>
                <p:cond evt="onClick" delay="0">
                  <p:tgtEl>
                    <p:spTgt spid="8"/>
                  </p:tgtEl>
                </p:cond>
              </p:nextCondLst>
            </p:seq>
            <p:audio>
              <p:cMediaNode vol="80000">
                <p:cTn id="19" fill="hold" display="0">
                  <p:stCondLst>
                    <p:cond delay="indefinite"/>
                  </p:stCondLst>
                  <p:endCondLst>
                    <p:cond evt="onStopAudio" delay="0">
                      <p:tgtEl>
                        <p:sldTgt/>
                      </p:tgtEl>
                    </p:cond>
                  </p:endCondLst>
                </p:cTn>
                <p:tgtEl>
                  <p:spTgt spid="8"/>
                </p:tgtEl>
              </p:cMediaNode>
            </p:audio>
            <p:seq concurrent="1" nextAc="seek">
              <p:cTn id="20" restart="whenNotActive" fill="hold" evtFilter="cancelBubble" nodeType="interactiveSeq">
                <p:stCondLst>
                  <p:cond evt="onClick" delay="0">
                    <p:tgtEl>
                      <p:spTgt spid="9"/>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6008" fill="hold"/>
                                        <p:tgtEl>
                                          <p:spTgt spid="9"/>
                                        </p:tgtEl>
                                      </p:cBhvr>
                                    </p:cmd>
                                  </p:childTnLst>
                                </p:cTn>
                              </p:par>
                            </p:childTnLst>
                          </p:cTn>
                        </p:par>
                      </p:childTnLst>
                    </p:cTn>
                  </p:par>
                </p:childTnLst>
              </p:cTn>
              <p:nextCondLst>
                <p:cond evt="onClick" delay="0">
                  <p:tgtEl>
                    <p:spTgt spid="9"/>
                  </p:tgtEl>
                </p:cond>
              </p:nextCondLst>
            </p:seq>
            <p:audio>
              <p:cMediaNode vol="80000">
                <p:cTn id="25" fill="hold" display="0">
                  <p:stCondLst>
                    <p:cond delay="indefinite"/>
                  </p:stCondLst>
                  <p:endCondLst>
                    <p:cond evt="onStopAudio" delay="0">
                      <p:tgtEl>
                        <p:sldTgt/>
                      </p:tgtEl>
                    </p:cond>
                  </p:endCondLst>
                </p:cTn>
                <p:tgtEl>
                  <p:spTgt spid="9"/>
                </p:tgtEl>
              </p:cMediaNode>
            </p:audio>
            <p:seq concurrent="1" nextAc="seek">
              <p:cTn id="26" restart="whenNotActive" fill="hold" evtFilter="cancelBubble" nodeType="interactiveSeq">
                <p:stCondLst>
                  <p:cond evt="onClick" delay="0">
                    <p:tgtEl>
                      <p:spTgt spid="4"/>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6038" fill="hold"/>
                                        <p:tgtEl>
                                          <p:spTgt spid="4"/>
                                        </p:tgtEl>
                                      </p:cBhvr>
                                    </p:cmd>
                                  </p:childTnLst>
                                </p:cTn>
                              </p:par>
                            </p:childTnLst>
                          </p:cTn>
                        </p:par>
                      </p:childTnLst>
                    </p:cTn>
                  </p:par>
                </p:childTnLst>
              </p:cTn>
              <p:nextCondLst>
                <p:cond evt="onClick" delay="0">
                  <p:tgtEl>
                    <p:spTgt spid="4"/>
                  </p:tgtEl>
                </p:cond>
              </p:nextCondLst>
            </p:seq>
            <p:audio>
              <p:cMediaNode vol="80000">
                <p:cTn id="31" fill="hold" display="0">
                  <p:stCondLst>
                    <p:cond delay="indefinite"/>
                  </p:stCondLst>
                  <p:endCondLst>
                    <p:cond evt="onStopAudio" delay="0">
                      <p:tgtEl>
                        <p:sldTgt/>
                      </p:tgtEl>
                    </p:cond>
                  </p:endCondLst>
                </p:cTn>
                <p:tgtEl>
                  <p:spTgt spid="4"/>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Induced Emotion Block</a:t>
            </a:r>
          </a:p>
        </p:txBody>
      </p:sp>
      <p:sp>
        <p:nvSpPr>
          <p:cNvPr id="3" name="Content Placeholder 2"/>
          <p:cNvSpPr>
            <a:spLocks noGrp="1"/>
          </p:cNvSpPr>
          <p:nvPr>
            <p:ph idx="1"/>
          </p:nvPr>
        </p:nvSpPr>
        <p:spPr/>
        <p:txBody>
          <a:bodyPr>
            <a:normAutofit/>
          </a:bodyPr>
          <a:lstStyle/>
          <a:p>
            <a:r>
              <a:rPr lang="en-US" dirty="0"/>
              <a:t>Emotions:</a:t>
            </a:r>
          </a:p>
          <a:p>
            <a:pPr lvl="1"/>
            <a:r>
              <a:rPr lang="en-US" b="1" dirty="0"/>
              <a:t>From perceived emotion block: </a:t>
            </a:r>
          </a:p>
          <a:p>
            <a:pPr lvl="2"/>
            <a:r>
              <a:rPr lang="en-US" dirty="0"/>
              <a:t>Angry	   Bored	    Disgusted	Excited	       Fearful</a:t>
            </a:r>
            <a:br>
              <a:rPr lang="en-US" dirty="0"/>
            </a:br>
            <a:r>
              <a:rPr lang="en-US" dirty="0"/>
              <a:t>Grieved     Happy	    Invigorated	Relaxed	       Sad</a:t>
            </a:r>
            <a:br>
              <a:rPr lang="en-US" dirty="0"/>
            </a:br>
            <a:r>
              <a:rPr lang="en-US" dirty="0"/>
              <a:t>Surprised  Tender    Neutral/no emotion            Other </a:t>
            </a:r>
          </a:p>
          <a:p>
            <a:pPr lvl="1"/>
            <a:r>
              <a:rPr lang="en-US" b="1" dirty="0"/>
              <a:t>From GEMS:</a:t>
            </a:r>
          </a:p>
          <a:p>
            <a:pPr lvl="2"/>
            <a:r>
              <a:rPr lang="en-US" dirty="0"/>
              <a:t>Wonder	   Transcendent	 Nostalgic      Peaceful</a:t>
            </a:r>
            <a:br>
              <a:rPr lang="en-US" dirty="0"/>
            </a:br>
            <a:r>
              <a:rPr lang="en-US" dirty="0"/>
              <a:t>Power         Joyful		 Tension</a:t>
            </a:r>
          </a:p>
          <a:p>
            <a:pPr lvl="1"/>
            <a:r>
              <a:rPr lang="en-US" b="1" dirty="0"/>
              <a:t>Other:</a:t>
            </a:r>
          </a:p>
          <a:p>
            <a:pPr lvl="2"/>
            <a:r>
              <a:rPr lang="en-US" dirty="0"/>
              <a:t>Anxious	    Sympathetic</a:t>
            </a:r>
          </a:p>
        </p:txBody>
      </p:sp>
    </p:spTree>
    <p:extLst>
      <p:ext uri="{BB962C8B-B14F-4D97-AF65-F5344CB8AC3E}">
        <p14:creationId xmlns:p14="http://schemas.microsoft.com/office/powerpoint/2010/main" val="303448736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Regression</a:t>
            </a:r>
          </a:p>
        </p:txBody>
      </p:sp>
      <p:graphicFrame>
        <p:nvGraphicFramePr>
          <p:cNvPr id="4" name="Table 3"/>
          <p:cNvGraphicFramePr>
            <a:graphicFrameLocks noGrp="1"/>
          </p:cNvGraphicFramePr>
          <p:nvPr>
            <p:extLst>
              <p:ext uri="{D42A27DB-BD31-4B8C-83A1-F6EECF244321}">
                <p14:modId xmlns:p14="http://schemas.microsoft.com/office/powerpoint/2010/main" val="2001266246"/>
              </p:ext>
            </p:extLst>
          </p:nvPr>
        </p:nvGraphicFramePr>
        <p:xfrm>
          <a:off x="539286" y="2158043"/>
          <a:ext cx="8072307" cy="3708400"/>
        </p:xfrm>
        <a:graphic>
          <a:graphicData uri="http://schemas.openxmlformats.org/drawingml/2006/table">
            <a:tbl>
              <a:tblPr firstRow="1" bandRow="1">
                <a:tableStyleId>{69012ECD-51FC-41F1-AA8D-1B2483CD663E}</a:tableStyleId>
              </a:tblPr>
              <a:tblGrid>
                <a:gridCol w="4244730">
                  <a:extLst>
                    <a:ext uri="{9D8B030D-6E8A-4147-A177-3AD203B41FA5}">
                      <a16:colId xmlns:a16="http://schemas.microsoft.com/office/drawing/2014/main" val="20000"/>
                    </a:ext>
                  </a:extLst>
                </a:gridCol>
                <a:gridCol w="2261536">
                  <a:extLst>
                    <a:ext uri="{9D8B030D-6E8A-4147-A177-3AD203B41FA5}">
                      <a16:colId xmlns:a16="http://schemas.microsoft.com/office/drawing/2014/main" val="20001"/>
                    </a:ext>
                  </a:extLst>
                </a:gridCol>
                <a:gridCol w="1566041">
                  <a:extLst>
                    <a:ext uri="{9D8B030D-6E8A-4147-A177-3AD203B41FA5}">
                      <a16:colId xmlns:a16="http://schemas.microsoft.com/office/drawing/2014/main" val="20002"/>
                    </a:ext>
                  </a:extLst>
                </a:gridCol>
              </a:tblGrid>
              <a:tr h="370840">
                <a:tc>
                  <a:txBody>
                    <a:bodyPr/>
                    <a:lstStyle/>
                    <a:p>
                      <a:pPr algn="ctr"/>
                      <a:endParaRPr lang="en-US"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en-US" dirty="0"/>
                        <a:t>Estimate</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A08BD6"/>
                    </a:solidFill>
                  </a:tcPr>
                </a:tc>
                <a:tc>
                  <a:txBody>
                    <a:bodyPr/>
                    <a:lstStyle/>
                    <a:p>
                      <a:pPr algn="ctr"/>
                      <a:r>
                        <a:rPr lang="en-US" i="1" dirty="0"/>
                        <a:t>p</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A08BD6"/>
                    </a:solidFill>
                  </a:tcPr>
                </a:tc>
                <a:extLst>
                  <a:ext uri="{0D108BD9-81ED-4DB2-BD59-A6C34878D82A}">
                    <a16:rowId xmlns:a16="http://schemas.microsoft.com/office/drawing/2014/main" val="10000"/>
                  </a:ext>
                </a:extLst>
              </a:tr>
              <a:tr h="370840">
                <a:tc>
                  <a:txBody>
                    <a:bodyPr/>
                    <a:lstStyle/>
                    <a:p>
                      <a:pPr algn="ctr"/>
                      <a:r>
                        <a:rPr lang="en-US" b="1" dirty="0">
                          <a:solidFill>
                            <a:schemeClr val="bg1"/>
                          </a:solidFill>
                        </a:rPr>
                        <a:t>Drug</a:t>
                      </a:r>
                      <a:r>
                        <a:rPr lang="en-US" b="1" baseline="0" dirty="0">
                          <a:solidFill>
                            <a:schemeClr val="bg1"/>
                          </a:solidFill>
                        </a:rPr>
                        <a:t> </a:t>
                      </a:r>
                      <a:r>
                        <a:rPr lang="en-US" b="1" dirty="0">
                          <a:solidFill>
                            <a:schemeClr val="bg1"/>
                          </a:solidFill>
                        </a:rPr>
                        <a:t>(vs.</a:t>
                      </a:r>
                      <a:r>
                        <a:rPr lang="en-US" b="1" baseline="0" dirty="0">
                          <a:solidFill>
                            <a:schemeClr val="bg1"/>
                          </a:solidFill>
                        </a:rPr>
                        <a:t> Placebo)</a:t>
                      </a:r>
                      <a:endParaRPr lang="en-US" b="1" dirty="0">
                        <a:solidFill>
                          <a:schemeClr val="bg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mr-IN" sz="1800" dirty="0">
                          <a:latin typeface="Calisto MT"/>
                          <a:cs typeface="Calisto MT"/>
                        </a:rPr>
                        <a:t>-0.15</a:t>
                      </a:r>
                      <a:endParaRPr lang="en-US" sz="1800" dirty="0">
                        <a:latin typeface="Calisto MT"/>
                        <a:cs typeface="Calisto MT"/>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800" dirty="0">
                          <a:latin typeface="Calisto MT"/>
                          <a:cs typeface="Calisto MT"/>
                        </a:rPr>
                        <a:t>&lt; 0.05</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1"/>
                  </a:ext>
                </a:extLst>
              </a:tr>
              <a:tr h="370840">
                <a:tc>
                  <a:txBody>
                    <a:bodyPr/>
                    <a:lstStyle/>
                    <a:p>
                      <a:pPr algn="ctr"/>
                      <a:r>
                        <a:rPr lang="en-US" b="1" dirty="0">
                          <a:solidFill>
                            <a:schemeClr val="bg1"/>
                          </a:solidFill>
                        </a:rPr>
                        <a:t>Perceived</a:t>
                      </a:r>
                      <a:r>
                        <a:rPr lang="en-US" b="1" baseline="0" dirty="0">
                          <a:solidFill>
                            <a:schemeClr val="bg1"/>
                          </a:solidFill>
                        </a:rPr>
                        <a:t> </a:t>
                      </a:r>
                      <a:r>
                        <a:rPr lang="en-US" b="1" dirty="0">
                          <a:solidFill>
                            <a:schemeClr val="bg1"/>
                          </a:solidFill>
                        </a:rPr>
                        <a:t>(vs.</a:t>
                      </a:r>
                      <a:r>
                        <a:rPr lang="en-US" b="1" baseline="0" dirty="0">
                          <a:solidFill>
                            <a:schemeClr val="bg1"/>
                          </a:solidFill>
                        </a:rPr>
                        <a:t> Induced)</a:t>
                      </a:r>
                      <a:endParaRPr lang="en-US" b="1" dirty="0">
                        <a:solidFill>
                          <a:schemeClr val="bg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mr-IN" sz="1800" dirty="0">
                          <a:latin typeface="Calisto MT"/>
                          <a:cs typeface="Calisto MT"/>
                        </a:rPr>
                        <a:t>-</a:t>
                      </a:r>
                      <a:r>
                        <a:rPr lang="en-US" sz="1800" dirty="0">
                          <a:latin typeface="Calisto MT"/>
                          <a:cs typeface="Calisto MT"/>
                        </a:rPr>
                        <a:t>2.00</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latin typeface="Calisto MT"/>
                          <a:cs typeface="Calisto MT"/>
                        </a:rPr>
                        <a:t>&lt; 0.05</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2"/>
                  </a:ext>
                </a:extLst>
              </a:tr>
              <a:tr h="370840">
                <a:tc>
                  <a:txBody>
                    <a:bodyPr/>
                    <a:lstStyle/>
                    <a:p>
                      <a:pPr algn="ctr"/>
                      <a:r>
                        <a:rPr lang="en-US" b="1" i="1" dirty="0">
                          <a:solidFill>
                            <a:schemeClr val="bg1">
                              <a:lumMod val="85000"/>
                            </a:schemeClr>
                          </a:solidFill>
                        </a:rPr>
                        <a:t>Natural Sounds (vs. Music)</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hr-HR" sz="1800" i="1" dirty="0">
                          <a:solidFill>
                            <a:schemeClr val="bg1">
                              <a:lumMod val="65000"/>
                            </a:schemeClr>
                          </a:solidFill>
                          <a:latin typeface="Calisto MT"/>
                          <a:cs typeface="Calisto MT"/>
                        </a:rPr>
                        <a:t>0.08</a:t>
                      </a:r>
                      <a:endParaRPr lang="en-US" sz="1800" i="1" dirty="0">
                        <a:solidFill>
                          <a:schemeClr val="bg1">
                            <a:lumMod val="65000"/>
                          </a:schemeClr>
                        </a:solidFill>
                        <a:latin typeface="Calisto MT"/>
                        <a:cs typeface="Calisto MT"/>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800" i="1" dirty="0">
                          <a:solidFill>
                            <a:schemeClr val="bg1">
                              <a:lumMod val="65000"/>
                            </a:schemeClr>
                          </a:solidFill>
                          <a:latin typeface="Calisto MT"/>
                          <a:cs typeface="Calisto MT"/>
                        </a:rPr>
                        <a:t>&gt; 0.05</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3"/>
                  </a:ext>
                </a:extLst>
              </a:tr>
              <a:tr h="370840">
                <a:tc>
                  <a:txBody>
                    <a:bodyPr/>
                    <a:lstStyle/>
                    <a:p>
                      <a:pPr algn="ctr"/>
                      <a:r>
                        <a:rPr lang="en-US" b="1" dirty="0">
                          <a:solidFill>
                            <a:schemeClr val="bg1"/>
                          </a:solidFill>
                        </a:rPr>
                        <a:t>Speech (vs. Music)</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is-IS" sz="1800" dirty="0">
                          <a:latin typeface="Calisto MT"/>
                          <a:cs typeface="Calisto MT"/>
                        </a:rPr>
                        <a:t>-0.23</a:t>
                      </a:r>
                      <a:endParaRPr lang="en-US" sz="1800" dirty="0">
                        <a:latin typeface="Calisto MT"/>
                        <a:cs typeface="Calisto MT"/>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latin typeface="Calisto MT"/>
                          <a:cs typeface="Calisto MT"/>
                        </a:rPr>
                        <a:t>&lt; 0.05</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4"/>
                  </a:ext>
                </a:extLst>
              </a:tr>
              <a:tr h="370840">
                <a:tc>
                  <a:txBody>
                    <a:bodyPr/>
                    <a:lstStyle/>
                    <a:p>
                      <a:pPr algn="ctr"/>
                      <a:r>
                        <a:rPr lang="en-US" b="1" dirty="0">
                          <a:solidFill>
                            <a:schemeClr val="bg1"/>
                          </a:solidFill>
                        </a:rPr>
                        <a:t>Neutral</a:t>
                      </a:r>
                      <a:r>
                        <a:rPr lang="en-US" b="1" baseline="0" dirty="0">
                          <a:solidFill>
                            <a:schemeClr val="bg1"/>
                          </a:solidFill>
                        </a:rPr>
                        <a:t> Stimuli </a:t>
                      </a:r>
                      <a:r>
                        <a:rPr lang="en-US" b="1" dirty="0">
                          <a:solidFill>
                            <a:schemeClr val="bg1"/>
                          </a:solidFill>
                        </a:rPr>
                        <a:t>(vs. Negative Stimuli)</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fi-FI" sz="1800" dirty="0">
                          <a:latin typeface="Calisto MT"/>
                          <a:cs typeface="Calisto MT"/>
                        </a:rPr>
                        <a:t>-1.37</a:t>
                      </a:r>
                      <a:endParaRPr lang="en-US" sz="1800" dirty="0">
                        <a:latin typeface="Calisto MT"/>
                        <a:cs typeface="Calisto MT"/>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latin typeface="Calisto MT"/>
                          <a:cs typeface="Calisto MT"/>
                        </a:rPr>
                        <a:t>&lt; 0.05</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5"/>
                  </a:ext>
                </a:extLst>
              </a:tr>
              <a:tr h="370840">
                <a:tc>
                  <a:txBody>
                    <a:bodyPr/>
                    <a:lstStyle/>
                    <a:p>
                      <a:pPr algn="ctr"/>
                      <a:r>
                        <a:rPr lang="en-US" b="1" dirty="0">
                          <a:solidFill>
                            <a:schemeClr val="bg1"/>
                          </a:solidFill>
                        </a:rPr>
                        <a:t>Positive </a:t>
                      </a:r>
                      <a:r>
                        <a:rPr lang="en-US" b="1" baseline="0" dirty="0">
                          <a:solidFill>
                            <a:schemeClr val="bg1"/>
                          </a:solidFill>
                        </a:rPr>
                        <a:t>Stimuli </a:t>
                      </a:r>
                      <a:r>
                        <a:rPr lang="en-US" b="1" dirty="0">
                          <a:solidFill>
                            <a:schemeClr val="bg1"/>
                          </a:solidFill>
                        </a:rPr>
                        <a:t>(vs. Negative Stimuli)</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is-IS" sz="1800" dirty="0">
                          <a:latin typeface="Calisto MT"/>
                          <a:cs typeface="Calisto MT"/>
                        </a:rPr>
                        <a:t>0.13</a:t>
                      </a:r>
                      <a:endParaRPr lang="en-US" sz="1800" dirty="0">
                        <a:latin typeface="Calisto MT"/>
                        <a:cs typeface="Calisto MT"/>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latin typeface="Calisto MT"/>
                          <a:cs typeface="Calisto MT"/>
                        </a:rPr>
                        <a:t>&lt; 0.05</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6"/>
                  </a:ext>
                </a:extLst>
              </a:tr>
              <a:tr h="370840">
                <a:tc>
                  <a:txBody>
                    <a:bodyPr/>
                    <a:lstStyle/>
                    <a:p>
                      <a:pPr algn="ctr"/>
                      <a:r>
                        <a:rPr lang="en-US" b="1" dirty="0">
                          <a:solidFill>
                            <a:schemeClr val="bg1"/>
                          </a:solidFill>
                        </a:rPr>
                        <a:t>Familiarity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hr-HR" sz="1800" dirty="0">
                          <a:latin typeface="Calisto MT"/>
                          <a:cs typeface="Calisto MT"/>
                        </a:rPr>
                        <a:t>0.33</a:t>
                      </a:r>
                      <a:endParaRPr lang="en-US" sz="1800" dirty="0">
                        <a:latin typeface="Calisto MT"/>
                        <a:cs typeface="Calisto MT"/>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latin typeface="Calisto MT"/>
                          <a:cs typeface="Calisto MT"/>
                        </a:rPr>
                        <a:t>&lt; 0.05</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7"/>
                  </a:ext>
                </a:extLst>
              </a:tr>
              <a:tr h="370840">
                <a:tc>
                  <a:txBody>
                    <a:bodyPr/>
                    <a:lstStyle/>
                    <a:p>
                      <a:pPr algn="ctr"/>
                      <a:r>
                        <a:rPr lang="en-US" b="1" i="1" dirty="0">
                          <a:solidFill>
                            <a:schemeClr val="bg1">
                              <a:lumMod val="85000"/>
                            </a:schemeClr>
                          </a:solidFill>
                        </a:rPr>
                        <a:t>Negative</a:t>
                      </a:r>
                      <a:r>
                        <a:rPr lang="en-US" b="1" i="1" baseline="0" dirty="0">
                          <a:solidFill>
                            <a:schemeClr val="bg1">
                              <a:lumMod val="85000"/>
                            </a:schemeClr>
                          </a:solidFill>
                        </a:rPr>
                        <a:t> Ratings (vs. Positive Ratings)</a:t>
                      </a:r>
                      <a:endParaRPr lang="en-US" b="1" i="1" dirty="0">
                        <a:solidFill>
                          <a:schemeClr val="bg1">
                            <a:lumMod val="85000"/>
                          </a:schemeClr>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mr-IN" sz="1800" i="1" dirty="0">
                          <a:solidFill>
                            <a:srgbClr val="A6A6A6"/>
                          </a:solidFill>
                          <a:latin typeface="Calisto MT"/>
                          <a:cs typeface="Calisto MT"/>
                        </a:rPr>
                        <a:t>-</a:t>
                      </a:r>
                      <a:r>
                        <a:rPr lang="en-US" sz="1800" i="1" dirty="0">
                          <a:solidFill>
                            <a:srgbClr val="A6A6A6"/>
                          </a:solidFill>
                          <a:latin typeface="Calisto MT"/>
                          <a:cs typeface="Calisto MT"/>
                        </a:rPr>
                        <a:t>0.07</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algn="ctr"/>
                      <a:r>
                        <a:rPr lang="en-US" sz="1800" i="1" dirty="0">
                          <a:solidFill>
                            <a:srgbClr val="A6A6A6"/>
                          </a:solidFill>
                          <a:latin typeface="Calisto MT"/>
                          <a:cs typeface="Calisto MT"/>
                        </a:rPr>
                        <a:t>&gt; 0.05</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8"/>
                  </a:ext>
                </a:extLst>
              </a:tr>
              <a:tr h="370840">
                <a:tc>
                  <a:txBody>
                    <a:bodyPr/>
                    <a:lstStyle/>
                    <a:p>
                      <a:pPr algn="ctr"/>
                      <a:r>
                        <a:rPr lang="en-US" b="1" dirty="0">
                          <a:solidFill>
                            <a:schemeClr val="bg1"/>
                          </a:solidFill>
                        </a:rPr>
                        <a:t>Arousal Ratings (vs. Positive Ratings)</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tx2">
                        <a:lumMod val="40000"/>
                        <a:lumOff val="60000"/>
                      </a:schemeClr>
                    </a:solidFill>
                  </a:tcPr>
                </a:tc>
                <a:tc>
                  <a:txBody>
                    <a:bodyPr/>
                    <a:lstStyle/>
                    <a:p>
                      <a:pPr algn="ctr"/>
                      <a:r>
                        <a:rPr lang="is-IS" sz="1800" dirty="0">
                          <a:latin typeface="Calisto MT"/>
                          <a:cs typeface="Calisto MT"/>
                        </a:rPr>
                        <a:t>4.01</a:t>
                      </a:r>
                      <a:endParaRPr lang="en-US" sz="1800" dirty="0">
                        <a:latin typeface="Calisto MT"/>
                        <a:cs typeface="Calisto MT"/>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sz="1800" dirty="0">
                          <a:latin typeface="Calisto MT"/>
                          <a:cs typeface="Calisto MT"/>
                        </a:rPr>
                        <a:t>&lt; 0.05</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extLst>
                  <a:ext uri="{0D108BD9-81ED-4DB2-BD59-A6C34878D82A}">
                    <a16:rowId xmlns:a16="http://schemas.microsoft.com/office/drawing/2014/main" val="10009"/>
                  </a:ext>
                </a:extLst>
              </a:tr>
            </a:tbl>
          </a:graphicData>
        </a:graphic>
      </p:graphicFrame>
    </p:spTree>
    <p:extLst>
      <p:ext uri="{BB962C8B-B14F-4D97-AF65-F5344CB8AC3E}">
        <p14:creationId xmlns:p14="http://schemas.microsoft.com/office/powerpoint/2010/main" val="13139325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Study Aim</a:t>
            </a:r>
          </a:p>
        </p:txBody>
      </p:sp>
      <p:sp>
        <p:nvSpPr>
          <p:cNvPr id="3" name="Content Placeholder 2"/>
          <p:cNvSpPr>
            <a:spLocks noGrp="1"/>
          </p:cNvSpPr>
          <p:nvPr>
            <p:ph idx="1"/>
          </p:nvPr>
        </p:nvSpPr>
        <p:spPr/>
        <p:txBody>
          <a:bodyPr/>
          <a:lstStyle/>
          <a:p>
            <a:r>
              <a:rPr lang="en-US" dirty="0"/>
              <a:t>Do the emotional blunting effects of acetaminophen extend to the auditory and musical domains?</a:t>
            </a:r>
          </a:p>
        </p:txBody>
      </p:sp>
      <p:pic>
        <p:nvPicPr>
          <p:cNvPr id="4" name="Picture 3" descr="download.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65102" y="3016394"/>
            <a:ext cx="1930440" cy="3217400"/>
          </a:xfrm>
          <a:prstGeom prst="rect">
            <a:avLst/>
          </a:prstGeom>
        </p:spPr>
      </p:pic>
    </p:spTree>
    <p:extLst>
      <p:ext uri="{BB962C8B-B14F-4D97-AF65-F5344CB8AC3E}">
        <p14:creationId xmlns:p14="http://schemas.microsoft.com/office/powerpoint/2010/main" val="60197395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Three Kinds of Sound</a:t>
            </a:r>
          </a:p>
        </p:txBody>
      </p:sp>
      <p:sp>
        <p:nvSpPr>
          <p:cNvPr id="3" name="Content Placeholder 2"/>
          <p:cNvSpPr>
            <a:spLocks noGrp="1"/>
          </p:cNvSpPr>
          <p:nvPr>
            <p:ph idx="1"/>
          </p:nvPr>
        </p:nvSpPr>
        <p:spPr/>
        <p:txBody>
          <a:bodyPr/>
          <a:lstStyle/>
          <a:p>
            <a:pPr marL="0" indent="0">
              <a:buNone/>
            </a:pPr>
            <a:r>
              <a:rPr lang="en-US" dirty="0"/>
              <a:t>(1) Natural Sounds</a:t>
            </a:r>
          </a:p>
          <a:p>
            <a:pPr marL="0" indent="0">
              <a:buNone/>
            </a:pPr>
            <a:endParaRPr lang="en-US" dirty="0"/>
          </a:p>
          <a:p>
            <a:pPr marL="0" indent="0">
              <a:buNone/>
            </a:pPr>
            <a:r>
              <a:rPr lang="en-US" dirty="0"/>
              <a:t>(2) Speech</a:t>
            </a:r>
          </a:p>
          <a:p>
            <a:pPr marL="0" indent="0">
              <a:buNone/>
            </a:pPr>
            <a:endParaRPr lang="en-US" dirty="0"/>
          </a:p>
          <a:p>
            <a:pPr marL="0" indent="0">
              <a:buNone/>
            </a:pPr>
            <a:r>
              <a:rPr lang="en-US" dirty="0"/>
              <a:t>(3) Music</a:t>
            </a:r>
          </a:p>
        </p:txBody>
      </p:sp>
      <p:pic>
        <p:nvPicPr>
          <p:cNvPr id="5" name="Picture 4" descr="download.jp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81588" y="1918186"/>
            <a:ext cx="1164288" cy="1164288"/>
          </a:xfrm>
          <a:prstGeom prst="rect">
            <a:avLst/>
          </a:prstGeom>
        </p:spPr>
      </p:pic>
      <p:pic>
        <p:nvPicPr>
          <p:cNvPr id="6" name="Picture 5" descr="download.jp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81588" y="3082282"/>
            <a:ext cx="1164288" cy="1164288"/>
          </a:xfrm>
          <a:prstGeom prst="rect">
            <a:avLst/>
          </a:prstGeom>
        </p:spPr>
      </p:pic>
      <p:pic>
        <p:nvPicPr>
          <p:cNvPr id="7" name="Picture 6" descr="download.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981588" y="4246571"/>
            <a:ext cx="1164288" cy="887940"/>
          </a:xfrm>
          <a:prstGeom prst="rect">
            <a:avLst/>
          </a:prstGeom>
        </p:spPr>
      </p:pic>
    </p:spTree>
    <p:extLst>
      <p:ext uri="{BB962C8B-B14F-4D97-AF65-F5344CB8AC3E}">
        <p14:creationId xmlns:p14="http://schemas.microsoft.com/office/powerpoint/2010/main" val="261060889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Emotion in Music</a:t>
            </a:r>
          </a:p>
        </p:txBody>
      </p:sp>
      <p:sp>
        <p:nvSpPr>
          <p:cNvPr id="3" name="Content Placeholder 2"/>
          <p:cNvSpPr>
            <a:spLocks noGrp="1"/>
          </p:cNvSpPr>
          <p:nvPr>
            <p:ph idx="1"/>
          </p:nvPr>
        </p:nvSpPr>
        <p:spPr/>
        <p:txBody>
          <a:bodyPr>
            <a:normAutofit/>
          </a:bodyPr>
          <a:lstStyle/>
          <a:p>
            <a:pPr marL="0" indent="0" algn="ctr">
              <a:buNone/>
            </a:pPr>
            <a:r>
              <a:rPr lang="en-US" b="1" u="sng" dirty="0">
                <a:solidFill>
                  <a:schemeClr val="accent2">
                    <a:lumMod val="50000"/>
                  </a:schemeClr>
                </a:solidFill>
              </a:rPr>
              <a:t>Perceived Emotion</a:t>
            </a:r>
            <a:r>
              <a:rPr lang="en-US" b="1" dirty="0">
                <a:solidFill>
                  <a:schemeClr val="accent2">
                    <a:lumMod val="50000"/>
                  </a:schemeClr>
                </a:solidFill>
              </a:rPr>
              <a:t> </a:t>
            </a:r>
            <a:br>
              <a:rPr lang="en-US" dirty="0">
                <a:solidFill>
                  <a:schemeClr val="accent5">
                    <a:lumMod val="50000"/>
                  </a:schemeClr>
                </a:solidFill>
              </a:rPr>
            </a:br>
            <a:r>
              <a:rPr lang="en-US" dirty="0"/>
              <a:t>How listeners recognize emotions in music</a:t>
            </a:r>
          </a:p>
          <a:p>
            <a:pPr lvl="1"/>
            <a:endParaRPr lang="en-US" dirty="0"/>
          </a:p>
          <a:p>
            <a:pPr marL="0" indent="0" algn="ctr">
              <a:buNone/>
            </a:pPr>
            <a:r>
              <a:rPr lang="en-US" b="1" u="sng" dirty="0">
                <a:solidFill>
                  <a:srgbClr val="0881C5"/>
                </a:solidFill>
              </a:rPr>
              <a:t>Induced Emotion</a:t>
            </a:r>
            <a:br>
              <a:rPr lang="en-US" b="1" dirty="0">
                <a:solidFill>
                  <a:srgbClr val="0881C5"/>
                </a:solidFill>
              </a:rPr>
            </a:br>
            <a:r>
              <a:rPr lang="en-US" dirty="0"/>
              <a:t>How listeners feel or experience emotions in music</a:t>
            </a:r>
          </a:p>
          <a:p>
            <a:pPr marL="0" indent="0" algn="ctr">
              <a:buNone/>
            </a:pPr>
            <a:br>
              <a:rPr lang="en-US" b="1" dirty="0"/>
            </a:br>
            <a:r>
              <a:rPr lang="en-US" b="1" dirty="0">
                <a:solidFill>
                  <a:schemeClr val="tx2">
                    <a:lumMod val="60000"/>
                    <a:lumOff val="40000"/>
                  </a:schemeClr>
                </a:solidFill>
              </a:rPr>
              <a:t>Compared to a placebo, does acetaminophen blunt </a:t>
            </a:r>
            <a:r>
              <a:rPr lang="en-US" b="1" i="1" dirty="0">
                <a:solidFill>
                  <a:schemeClr val="tx2">
                    <a:lumMod val="60000"/>
                    <a:lumOff val="40000"/>
                  </a:schemeClr>
                </a:solidFill>
              </a:rPr>
              <a:t>both</a:t>
            </a:r>
            <a:r>
              <a:rPr lang="en-US" b="1" dirty="0">
                <a:solidFill>
                  <a:schemeClr val="tx2">
                    <a:lumMod val="60000"/>
                    <a:lumOff val="40000"/>
                  </a:schemeClr>
                </a:solidFill>
              </a:rPr>
              <a:t> perceived and induced emotion?</a:t>
            </a:r>
          </a:p>
        </p:txBody>
      </p:sp>
    </p:spTree>
    <p:extLst>
      <p:ext uri="{BB962C8B-B14F-4D97-AF65-F5344CB8AC3E}">
        <p14:creationId xmlns:p14="http://schemas.microsoft.com/office/powerpoint/2010/main" val="10562157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a:t>
            </a:r>
          </a:p>
        </p:txBody>
      </p:sp>
      <p:sp>
        <p:nvSpPr>
          <p:cNvPr id="3" name="Content Placeholder 2"/>
          <p:cNvSpPr>
            <a:spLocks noGrp="1"/>
          </p:cNvSpPr>
          <p:nvPr>
            <p:ph idx="1"/>
          </p:nvPr>
        </p:nvSpPr>
        <p:spPr/>
        <p:txBody>
          <a:bodyPr/>
          <a:lstStyle/>
          <a:p>
            <a:r>
              <a:rPr lang="en-US" dirty="0"/>
              <a:t>Randomized</a:t>
            </a:r>
          </a:p>
          <a:p>
            <a:r>
              <a:rPr lang="en-US" dirty="0"/>
              <a:t>Double-blind</a:t>
            </a:r>
          </a:p>
          <a:p>
            <a:r>
              <a:rPr lang="en-US" dirty="0"/>
              <a:t>Parallel-group</a:t>
            </a:r>
          </a:p>
          <a:p>
            <a:r>
              <a:rPr lang="en-US" dirty="0"/>
              <a:t>Placebo-controlled </a:t>
            </a:r>
          </a:p>
        </p:txBody>
      </p:sp>
      <p:pic>
        <p:nvPicPr>
          <p:cNvPr id="4" name="Picture 3" descr="download.jpg"/>
          <p:cNvPicPr>
            <a:picLocks noChangeAspect="1"/>
          </p:cNvPicPr>
          <p:nvPr/>
        </p:nvPicPr>
        <p:blipFill rotWithShape="1">
          <a:blip r:embed="rId3">
            <a:extLst>
              <a:ext uri="{28A0092B-C50C-407E-A947-70E740481C1C}">
                <a14:useLocalDpi xmlns:a14="http://schemas.microsoft.com/office/drawing/2010/main" val="0"/>
              </a:ext>
            </a:extLst>
          </a:blip>
          <a:srcRect t="11902" b="11931"/>
          <a:stretch/>
        </p:blipFill>
        <p:spPr>
          <a:xfrm>
            <a:off x="4249961" y="1872676"/>
            <a:ext cx="4152516" cy="2694269"/>
          </a:xfrm>
          <a:prstGeom prst="rect">
            <a:avLst/>
          </a:prstGeom>
        </p:spPr>
      </p:pic>
    </p:spTree>
    <p:extLst>
      <p:ext uri="{BB962C8B-B14F-4D97-AF65-F5344CB8AC3E}">
        <p14:creationId xmlns:p14="http://schemas.microsoft.com/office/powerpoint/2010/main" val="14880005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Pharmacological Procedure</a:t>
            </a:r>
          </a:p>
        </p:txBody>
      </p:sp>
      <p:sp>
        <p:nvSpPr>
          <p:cNvPr id="3" name="Content Placeholder 2"/>
          <p:cNvSpPr>
            <a:spLocks noGrp="1"/>
          </p:cNvSpPr>
          <p:nvPr>
            <p:ph idx="1"/>
          </p:nvPr>
        </p:nvSpPr>
        <p:spPr/>
        <p:txBody>
          <a:bodyPr>
            <a:normAutofit fontScale="92500" lnSpcReduction="20000"/>
          </a:bodyPr>
          <a:lstStyle/>
          <a:p>
            <a:r>
              <a:rPr lang="en-US" dirty="0"/>
              <a:t>Pill containing either 1000 mg of </a:t>
            </a:r>
            <a:r>
              <a:rPr lang="en-US" b="1" dirty="0">
                <a:solidFill>
                  <a:srgbClr val="7152C2"/>
                </a:solidFill>
              </a:rPr>
              <a:t>acetaminophen</a:t>
            </a:r>
            <a:r>
              <a:rPr lang="en-US" dirty="0"/>
              <a:t> (a normal over-the-counter dosage) or a similar-tasting </a:t>
            </a:r>
            <a:r>
              <a:rPr lang="en-US" b="1" dirty="0">
                <a:solidFill>
                  <a:srgbClr val="7152C2"/>
                </a:solidFill>
              </a:rPr>
              <a:t>placebo </a:t>
            </a:r>
          </a:p>
          <a:p>
            <a:endParaRPr lang="en-US" dirty="0"/>
          </a:p>
          <a:p>
            <a:r>
              <a:rPr lang="en-US" dirty="0"/>
              <a:t>After consuming the pill, participants were asked to wait ~45 minutes for the drug to take effect </a:t>
            </a:r>
          </a:p>
          <a:p>
            <a:endParaRPr lang="en-US" dirty="0"/>
          </a:p>
          <a:p>
            <a:r>
              <a:rPr lang="en-US" dirty="0"/>
              <a:t>When the study was over, participants were asked to guess whether they had been given the drug or the placebo </a:t>
            </a:r>
          </a:p>
        </p:txBody>
      </p:sp>
    </p:spTree>
    <p:extLst>
      <p:ext uri="{BB962C8B-B14F-4D97-AF65-F5344CB8AC3E}">
        <p14:creationId xmlns:p14="http://schemas.microsoft.com/office/powerpoint/2010/main" val="397322571"/>
      </p:ext>
    </p:extLst>
  </p:cSld>
  <p:clrMapOvr>
    <a:masterClrMapping/>
  </p:clrMapOvr>
</p:sld>
</file>

<file path=ppt/theme/_rels/them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Capital">
  <a:themeElements>
    <a:clrScheme name="Infusion">
      <a:dk1>
        <a:sysClr val="windowText" lastClr="000000"/>
      </a:dk1>
      <a:lt1>
        <a:sysClr val="window" lastClr="FFFFFF"/>
      </a:lt1>
      <a:dk2>
        <a:srgbClr val="2F1F58"/>
      </a:dk2>
      <a:lt2>
        <a:srgbClr val="B7A9E0"/>
      </a:lt2>
      <a:accent1>
        <a:srgbClr val="8C73D0"/>
      </a:accent1>
      <a:accent2>
        <a:srgbClr val="C2E8C4"/>
      </a:accent2>
      <a:accent3>
        <a:srgbClr val="C5A6E8"/>
      </a:accent3>
      <a:accent4>
        <a:srgbClr val="B45EC7"/>
      </a:accent4>
      <a:accent5>
        <a:srgbClr val="9FDAFB"/>
      </a:accent5>
      <a:accent6>
        <a:srgbClr val="95C5B0"/>
      </a:accent6>
      <a:hlink>
        <a:srgbClr val="744AE0"/>
      </a:hlink>
      <a:folHlink>
        <a:srgbClr val="8D8AD1"/>
      </a:folHlink>
    </a:clrScheme>
    <a:fontScheme name="Capital">
      <a:majorFont>
        <a:latin typeface="Calisto MT"/>
        <a:ea typeface=""/>
        <a:cs typeface=""/>
        <a:font script="Jpan" typeface="ＭＳ 明朝"/>
        <a:font script="Hans" typeface="宋体"/>
        <a:font script="Hant" typeface="新細明體"/>
      </a:majorFont>
      <a:minorFont>
        <a:latin typeface="Calisto MT"/>
        <a:ea typeface=""/>
        <a:cs typeface=""/>
        <a:font script="Jpan" typeface="ＭＳ 明朝"/>
        <a:font script="Hans" typeface="宋体"/>
        <a:font script="Hant" typeface="新細明體"/>
      </a:minorFont>
    </a:fontScheme>
    <a:fmtScheme name="Capital">
      <a:fillStyleLst>
        <a:solidFill>
          <a:schemeClr val="phClr"/>
        </a:solidFill>
        <a:blipFill rotWithShape="1">
          <a:blip xmlns:r="http://schemas.openxmlformats.org/officeDocument/2006/relationships" r:embed="rId1">
            <a:duotone>
              <a:schemeClr val="phClr">
                <a:satMod val="150000"/>
                <a:lumMod val="50000"/>
              </a:schemeClr>
              <a:schemeClr val="phClr">
                <a:satMod val="300000"/>
                <a:lumMod val="125000"/>
              </a:schemeClr>
            </a:duotone>
          </a:blip>
          <a:tile tx="0" ty="0" sx="100000" sy="100000" flip="none" algn="tl"/>
        </a:blipFill>
        <a:blipFill rotWithShape="1">
          <a:blip xmlns:r="http://schemas.openxmlformats.org/officeDocument/2006/relationships" r:embed="rId2">
            <a:duotone>
              <a:schemeClr val="phClr">
                <a:satMod val="135000"/>
                <a:lumMod val="80000"/>
              </a:schemeClr>
              <a:schemeClr val="phClr">
                <a:satMod val="250000"/>
                <a:lumMod val="150000"/>
              </a:schemeClr>
            </a:duotone>
          </a:blip>
          <a:stretch/>
        </a:blipFill>
      </a:fillStyleLst>
      <a:lnStyleLst>
        <a:ln w="12700" cap="flat" cmpd="sng" algn="ctr">
          <a:solidFill>
            <a:schemeClr val="phClr">
              <a:shade val="95000"/>
              <a:satMod val="105000"/>
            </a:schemeClr>
          </a:solidFill>
          <a:prstDash val="solid"/>
        </a:ln>
        <a:ln w="31750" cap="flat" cmpd="sng" algn="ctr">
          <a:solidFill>
            <a:schemeClr val="phClr">
              <a:shade val="90000"/>
            </a:schemeClr>
          </a:solidFill>
          <a:prstDash val="solid"/>
        </a:ln>
        <a:ln w="44450" cap="flat" cmpd="sng" algn="ctr">
          <a:solidFill>
            <a:schemeClr val="phClr">
              <a:shade val="85000"/>
            </a:schemeClr>
          </a:solidFill>
          <a:prstDash val="solid"/>
        </a:ln>
      </a:lnStyleLst>
      <a:effectStyleLst>
        <a:effectStyle>
          <a:effectLst/>
        </a:effectStyle>
        <a:effectStyle>
          <a:effectLst>
            <a:outerShdw blurRad="63500" sx="101000" sy="101000" algn="ctr" rotWithShape="0">
              <a:srgbClr val="000000">
                <a:alpha val="40000"/>
              </a:srgbClr>
            </a:outerShdw>
          </a:effectLst>
          <a:scene3d>
            <a:camera prst="perspectiveFront" fov="3000000"/>
            <a:lightRig rig="threePt" dir="tl"/>
          </a:scene3d>
          <a:sp3d>
            <a:bevelT w="0" h="0"/>
          </a:sp3d>
        </a:effectStyle>
        <a:effectStyle>
          <a:effectLst>
            <a:innerShdw blurRad="190500">
              <a:srgbClr val="000000">
                <a:alpha val="50000"/>
              </a:srgbClr>
            </a:innerShdw>
          </a:effectLst>
          <a:scene3d>
            <a:camera prst="perspectiveFront" fov="4800000"/>
            <a:lightRig rig="twoPt" dir="t">
              <a:rot lat="0" lon="0" rev="4800000"/>
            </a:lightRig>
          </a:scene3d>
          <a:sp3d>
            <a:bevelT w="0" h="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blipFill rotWithShape="1">
          <a:blip xmlns:r="http://schemas.openxmlformats.org/officeDocument/2006/relationships" r:embed="rId3">
            <a:duotone>
              <a:schemeClr val="phClr">
                <a:satMod val="150000"/>
                <a:lumMod val="50000"/>
              </a:schemeClr>
              <a:schemeClr val="phClr">
                <a:satMod val="400000"/>
                <a:lumMod val="160000"/>
              </a:schemeClr>
            </a:duotone>
          </a:blip>
          <a:stretch/>
        </a:blipFill>
      </a:bgFillStyleLst>
    </a:fmtScheme>
  </a:themeElements>
  <a:objectDefaults>
    <a:spDef>
      <a:spPr/>
      <a:bodyPr rtlCol="0" anchor="ctr"/>
      <a:lstStyle>
        <a:defPPr algn="ctr">
          <a:defRPr/>
        </a:defP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Capital.thmx</Template>
  <TotalTime>9074</TotalTime>
  <Words>4965</Words>
  <Application>Microsoft Macintosh PowerPoint</Application>
  <PresentationFormat>On-screen Show (4:3)</PresentationFormat>
  <Paragraphs>415</Paragraphs>
  <Slides>45</Slides>
  <Notes>42</Notes>
  <HiddenSlides>0</HiddenSlides>
  <MMClips>17</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45</vt:i4>
      </vt:variant>
    </vt:vector>
  </HeadingPairs>
  <TitlesOfParts>
    <vt:vector size="50" baseType="lpstr">
      <vt:lpstr>Brush Script MT</vt:lpstr>
      <vt:lpstr>Arial</vt:lpstr>
      <vt:lpstr>Calibri</vt:lpstr>
      <vt:lpstr>Calisto MT</vt:lpstr>
      <vt:lpstr>Capital</vt:lpstr>
      <vt:lpstr>The Effect of Acetaminophen on Music, Speech, and Natural Sounds  Lindsay A. Warrenburg Ohio State University</vt:lpstr>
      <vt:lpstr>Background</vt:lpstr>
      <vt:lpstr>Background</vt:lpstr>
      <vt:lpstr>Background</vt:lpstr>
      <vt:lpstr>Study Aim</vt:lpstr>
      <vt:lpstr>Three Kinds of Sound</vt:lpstr>
      <vt:lpstr>Emotion in Music</vt:lpstr>
      <vt:lpstr>Design</vt:lpstr>
      <vt:lpstr>Pharmacological Procedure</vt:lpstr>
      <vt:lpstr>Experimental Conditions</vt:lpstr>
      <vt:lpstr>Perceived Emotion</vt:lpstr>
      <vt:lpstr>Perceived Emotion</vt:lpstr>
      <vt:lpstr>Perceived Emotion</vt:lpstr>
      <vt:lpstr>Induced Emotion</vt:lpstr>
      <vt:lpstr>Induced Emotion</vt:lpstr>
      <vt:lpstr>Induced Emotion</vt:lpstr>
      <vt:lpstr>Results</vt:lpstr>
      <vt:lpstr>Results: Perceived Emotion</vt:lpstr>
      <vt:lpstr>Results: Perceived Emotion</vt:lpstr>
      <vt:lpstr>Results: Perceived Emotion</vt:lpstr>
      <vt:lpstr>Results: Induced Emotion</vt:lpstr>
      <vt:lpstr>Regression</vt:lpstr>
      <vt:lpstr>Regression</vt:lpstr>
      <vt:lpstr>Regression</vt:lpstr>
      <vt:lpstr>Regression</vt:lpstr>
      <vt:lpstr>Regression</vt:lpstr>
      <vt:lpstr>Regression</vt:lpstr>
      <vt:lpstr>Regression</vt:lpstr>
      <vt:lpstr>Regression</vt:lpstr>
      <vt:lpstr>Regression</vt:lpstr>
      <vt:lpstr>Regression</vt:lpstr>
      <vt:lpstr>Specific Emotions</vt:lpstr>
      <vt:lpstr>Implications</vt:lpstr>
      <vt:lpstr>Thank You!</vt:lpstr>
      <vt:lpstr>References</vt:lpstr>
      <vt:lpstr>References</vt:lpstr>
      <vt:lpstr>References</vt:lpstr>
      <vt:lpstr>Perceived Emotion Block</vt:lpstr>
      <vt:lpstr>Perceived Emotion Block</vt:lpstr>
      <vt:lpstr>Perceived Emotion Block</vt:lpstr>
      <vt:lpstr>Perceived Emotion Block</vt:lpstr>
      <vt:lpstr>Induced Emotion Block</vt:lpstr>
      <vt:lpstr>Induced Emotion Block</vt:lpstr>
      <vt:lpstr>Induced Emotion Block</vt:lpstr>
      <vt:lpstr>Regression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Effect of Acetaminophen on Music, Speech, and Natural Sounds</dc:title>
  <dc:subject/>
  <dc:creator>Lindsay Warrenburg</dc:creator>
  <cp:keywords/>
  <dc:description/>
  <cp:lastModifiedBy>Lindsay Warrenburg</cp:lastModifiedBy>
  <cp:revision>135</cp:revision>
  <cp:lastPrinted>2018-07-23T13:02:05Z</cp:lastPrinted>
  <dcterms:created xsi:type="dcterms:W3CDTF">2018-06-11T21:17:30Z</dcterms:created>
  <dcterms:modified xsi:type="dcterms:W3CDTF">2020-03-22T01:37:55Z</dcterms:modified>
  <cp:category/>
</cp:coreProperties>
</file>

<file path=docProps/thumbnail.jpeg>
</file>